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embeddedFontLst>
    <p:embeddedFont>
      <p:font typeface="Spline Sans"/>
      <p:regular r:id="rId9"/>
    </p:embeddedFont>
    <p:embeddedFont>
      <p:font typeface="Spline Sans"/>
      <p:regular r:id="rId10"/>
    </p:embeddedFont>
    <p:embeddedFont>
      <p:font typeface="Barlow"/>
      <p:regular r:id="rId11"/>
    </p:embeddedFont>
    <p:embeddedFont>
      <p:font typeface="Barlow"/>
      <p:regular r:id="rId12"/>
    </p:embeddedFont>
    <p:embeddedFont>
      <p:font typeface="Barlow"/>
      <p:regular r:id="rId13"/>
    </p:embeddedFont>
    <p:embeddedFont>
      <p:font typeface="Barlow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-3.png>
</file>

<file path=ppt/media/image-1-4.png>
</file>

<file path=ppt/media/image-1002-1.png>
</file>

<file path=ppt/media/image-1002-2.png>
</file>

<file path=ppt/media/image-1003-1.png>
</file>

<file path=ppt/media/image-1003-2.png>
</file>

<file path=ppt/media/image-2-1.png>
</file>

<file path=ppt/media/image-2-2.png>
</file>

<file path=ppt/media/image-2-3.png>
</file>

<file path=ppt/media/image-2-4.png>
</file>

<file path=ppt/media/image-2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hyperlink" Target="http://localhost:3001" TargetMode="External"/><Relationship Id="rId6" Type="http://schemas.openxmlformats.org/officeDocument/2006/relationships/hyperlink" Target="https://react.dev/" TargetMode="External"/><Relationship Id="rId7" Type="http://schemas.openxmlformats.org/officeDocument/2006/relationships/hyperlink" Target="https://www.typescriptlang.org/docs/" TargetMode="External"/><Relationship Id="rId8" Type="http://schemas.openxmlformats.org/officeDocument/2006/relationships/hyperlink" Target="https://ant.design/components/overview/" TargetMode="External"/><Relationship Id="rId9" Type="http://schemas.openxmlformats.org/officeDocument/2006/relationships/hyperlink" Target="https://vitejs.dev/guide/" TargetMode="External"/><Relationship Id="rId10" Type="http://schemas.openxmlformats.org/officeDocument/2006/relationships/hyperlink" Target="https://feature-sliced.design/" TargetMode="External"/><Relationship Id="rId2" Type="http://schemas.openxmlformats.org/officeDocument/2006/relationships/image" Target="../media/image-1-1.png"/><Relationship Id="rId3" Type="http://schemas.openxmlformats.org/officeDocument/2006/relationships/image" Target="../media/image-1-2.png"/><Relationship Id="rId4" Type="http://schemas.openxmlformats.org/officeDocument/2006/relationships/image" Target="../media/image-1-3.png"/><Relationship Id="rId5" Type="http://schemas.openxmlformats.org/officeDocument/2006/relationships/image" Target="../media/image-1-4.png"/><Relationship Id="rId11" Type="http://schemas.openxmlformats.org/officeDocument/2006/relationships/slideLayout" Target="../slideLayouts/slideLayout2.xml"/><Relationship Id="rId1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959" y="339447"/>
            <a:ext cx="449615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Презентация проекта хакатона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431959" y="867489"/>
            <a:ext cx="2619137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Object Journal - Frontend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431959" y="1326833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Современное веб-приложение для управления проектами и документирования объектов с возможностью фотографирования, чатов и планирования задач.</a:t>
            </a:r>
            <a:endParaRPr lang="en-US" sz="950" dirty="0"/>
          </a:p>
        </p:txBody>
      </p:sp>
      <p:sp>
        <p:nvSpPr>
          <p:cNvPr id="5" name="Shape 3"/>
          <p:cNvSpPr/>
          <p:nvPr/>
        </p:nvSpPr>
        <p:spPr>
          <a:xfrm>
            <a:off x="431959" y="1663184"/>
            <a:ext cx="6821567" cy="960834"/>
          </a:xfrm>
          <a:prstGeom prst="roundRect">
            <a:avLst>
              <a:gd name="adj" fmla="val 7613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16719" y="1663184"/>
            <a:ext cx="60960" cy="960834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7" name="Text 5"/>
          <p:cNvSpPr/>
          <p:nvPr/>
        </p:nvSpPr>
        <p:spPr>
          <a:xfrm>
            <a:off x="616268" y="1801773"/>
            <a:ext cx="206204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Наша формулировка задачи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616268" y="2047280"/>
            <a:ext cx="649866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Сделать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УДОБНО и ГИБКО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потому что интеграции со сторонними сервисами.</a:t>
            </a:r>
            <a:endParaRPr lang="en-US" sz="950" dirty="0"/>
          </a:p>
        </p:txBody>
      </p:sp>
      <p:sp>
        <p:nvSpPr>
          <p:cNvPr id="9" name="Shape 7"/>
          <p:cNvSpPr/>
          <p:nvPr/>
        </p:nvSpPr>
        <p:spPr>
          <a:xfrm>
            <a:off x="7376874" y="1663184"/>
            <a:ext cx="6821567" cy="960834"/>
          </a:xfrm>
          <a:prstGeom prst="roundRect">
            <a:avLst>
              <a:gd name="adj" fmla="val 7613"/>
            </a:avLst>
          </a:prstGeom>
          <a:solidFill>
            <a:srgbClr val="0A081B">
              <a:alpha val="75000"/>
            </a:srgbClr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61634" y="1663184"/>
            <a:ext cx="60960" cy="960834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11" name="Text 9"/>
          <p:cNvSpPr/>
          <p:nvPr/>
        </p:nvSpPr>
        <p:spPr>
          <a:xfrm>
            <a:off x="7561183" y="1801773"/>
            <a:ext cx="233457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Проблемы, которые мы увидели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7561183" y="2047280"/>
            <a:ext cx="649866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Гео (крутые метки устройства vs. простота — фотки)</a:t>
            </a:r>
            <a:endParaRPr lang="en-US" sz="950" dirty="0"/>
          </a:p>
        </p:txBody>
      </p:sp>
      <p:sp>
        <p:nvSpPr>
          <p:cNvPr id="13" name="Text 11"/>
          <p:cNvSpPr/>
          <p:nvPr/>
        </p:nvSpPr>
        <p:spPr>
          <a:xfrm>
            <a:off x="7561183" y="2287905"/>
            <a:ext cx="649866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ИИ (своя модель vs. использование готовых инструментов)</a:t>
            </a:r>
            <a:endParaRPr lang="en-US" sz="950" dirty="0"/>
          </a:p>
        </p:txBody>
      </p:sp>
      <p:sp>
        <p:nvSpPr>
          <p:cNvPr id="14" name="Text 12"/>
          <p:cNvSpPr/>
          <p:nvPr/>
        </p:nvSpPr>
        <p:spPr>
          <a:xfrm>
            <a:off x="431959" y="2809161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Проблема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431959" y="3199924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Описание</a:t>
            </a:r>
            <a:endParaRPr lang="en-US" sz="950" dirty="0"/>
          </a:p>
        </p:txBody>
      </p:sp>
      <p:sp>
        <p:nvSpPr>
          <p:cNvPr id="16" name="Text 14"/>
          <p:cNvSpPr/>
          <p:nvPr/>
        </p:nvSpPr>
        <p:spPr>
          <a:xfrm>
            <a:off x="431959" y="3440549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Рассмотренные решения</a:t>
            </a:r>
            <a:endParaRPr lang="en-US" sz="950" dirty="0"/>
          </a:p>
        </p:txBody>
      </p:sp>
      <p:sp>
        <p:nvSpPr>
          <p:cNvPr id="17" name="Text 15"/>
          <p:cNvSpPr/>
          <p:nvPr/>
        </p:nvSpPr>
        <p:spPr>
          <a:xfrm>
            <a:off x="431959" y="3681174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 чем остановились</a:t>
            </a:r>
            <a:endParaRPr lang="en-US" sz="950" dirty="0"/>
          </a:p>
        </p:txBody>
      </p:sp>
      <p:sp>
        <p:nvSpPr>
          <p:cNvPr id="18" name="Text 16"/>
          <p:cNvSpPr/>
          <p:nvPr/>
        </p:nvSpPr>
        <p:spPr>
          <a:xfrm>
            <a:off x="431959" y="3921800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Как выглядит</a:t>
            </a:r>
            <a:endParaRPr lang="en-US" sz="950" dirty="0"/>
          </a:p>
        </p:txBody>
      </p:sp>
      <p:sp>
        <p:nvSpPr>
          <p:cNvPr id="19" name="Text 17"/>
          <p:cNvSpPr/>
          <p:nvPr/>
        </p:nvSpPr>
        <p:spPr>
          <a:xfrm>
            <a:off x="431959" y="4162425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Именно поэтому мы ошиблись — это должно быть приложение</a:t>
            </a:r>
            <a:endParaRPr lang="en-US" sz="950" dirty="0"/>
          </a:p>
        </p:txBody>
      </p:sp>
      <p:sp>
        <p:nvSpPr>
          <p:cNvPr id="20" name="Text 18"/>
          <p:cNvSpPr/>
          <p:nvPr/>
        </p:nvSpPr>
        <p:spPr>
          <a:xfrm>
            <a:off x="431959" y="4403050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Суть нашей работы оказалась в "выборе" — и о том, как важно понимать цель работы до ее реализации</a:t>
            </a:r>
            <a:endParaRPr lang="en-US" sz="950" dirty="0"/>
          </a:p>
        </p:txBody>
      </p:sp>
      <p:sp>
        <p:nvSpPr>
          <p:cNvPr id="21" name="Text 19"/>
          <p:cNvSpPr/>
          <p:nvPr/>
        </p:nvSpPr>
        <p:spPr>
          <a:xfrm>
            <a:off x="431959" y="4785717"/>
            <a:ext cx="4217908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Открытые вопросы, о которых мы уже подумали: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431959" y="5176480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Как распространять</a:t>
            </a:r>
            <a:endParaRPr lang="en-US" sz="950" dirty="0"/>
          </a:p>
        </p:txBody>
      </p:sp>
      <p:sp>
        <p:nvSpPr>
          <p:cNvPr id="23" name="Text 21"/>
          <p:cNvSpPr/>
          <p:nvPr/>
        </p:nvSpPr>
        <p:spPr>
          <a:xfrm>
            <a:off x="431959" y="5417106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 чем интегрировать</a:t>
            </a:r>
            <a:endParaRPr lang="en-US" sz="950" dirty="0"/>
          </a:p>
        </p:txBody>
      </p:sp>
      <p:sp>
        <p:nvSpPr>
          <p:cNvPr id="24" name="Text 22"/>
          <p:cNvSpPr/>
          <p:nvPr/>
        </p:nvSpPr>
        <p:spPr>
          <a:xfrm>
            <a:off x="431959" y="5799773"/>
            <a:ext cx="2890957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🚀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Технологический стек</a:t>
            </a:r>
            <a:endParaRPr lang="en-US" sz="1700" dirty="0"/>
          </a:p>
        </p:txBody>
      </p:sp>
      <p:sp>
        <p:nvSpPr>
          <p:cNvPr id="25" name="Text 23"/>
          <p:cNvSpPr/>
          <p:nvPr/>
        </p:nvSpPr>
        <p:spPr>
          <a:xfrm>
            <a:off x="431959" y="6377821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 18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Основной фреймворк</a:t>
            </a:r>
            <a:endParaRPr lang="en-US" sz="950" dirty="0"/>
          </a:p>
        </p:txBody>
      </p:sp>
      <p:sp>
        <p:nvSpPr>
          <p:cNvPr id="26" name="Text 24"/>
          <p:cNvSpPr/>
          <p:nvPr/>
        </p:nvSpPr>
        <p:spPr>
          <a:xfrm>
            <a:off x="431959" y="6618446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TypeScript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Типизация</a:t>
            </a:r>
            <a:endParaRPr lang="en-US" sz="950" dirty="0"/>
          </a:p>
        </p:txBody>
      </p:sp>
      <p:sp>
        <p:nvSpPr>
          <p:cNvPr id="27" name="Text 25"/>
          <p:cNvSpPr/>
          <p:nvPr/>
        </p:nvSpPr>
        <p:spPr>
          <a:xfrm>
            <a:off x="431959" y="6859072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Vite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Сборщик и dev-сервер</a:t>
            </a:r>
            <a:endParaRPr lang="en-US" sz="950" dirty="0"/>
          </a:p>
        </p:txBody>
      </p:sp>
      <p:sp>
        <p:nvSpPr>
          <p:cNvPr id="28" name="Text 26"/>
          <p:cNvSpPr/>
          <p:nvPr/>
        </p:nvSpPr>
        <p:spPr>
          <a:xfrm>
            <a:off x="431959" y="7099697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Ant Design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UI компоненты</a:t>
            </a:r>
            <a:endParaRPr lang="en-US" sz="950" dirty="0"/>
          </a:p>
        </p:txBody>
      </p:sp>
      <p:sp>
        <p:nvSpPr>
          <p:cNvPr id="29" name="Text 27"/>
          <p:cNvSpPr/>
          <p:nvPr/>
        </p:nvSpPr>
        <p:spPr>
          <a:xfrm>
            <a:off x="431959" y="7340322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 Router DOM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Маршрутизация</a:t>
            </a:r>
            <a:endParaRPr lang="en-US" sz="950" dirty="0"/>
          </a:p>
        </p:txBody>
      </p:sp>
      <p:sp>
        <p:nvSpPr>
          <p:cNvPr id="30" name="Text 28"/>
          <p:cNvSpPr/>
          <p:nvPr/>
        </p:nvSpPr>
        <p:spPr>
          <a:xfrm>
            <a:off x="431959" y="7580948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TanStack Query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Управление состоянием сервера</a:t>
            </a:r>
            <a:endParaRPr lang="en-US" sz="950" dirty="0"/>
          </a:p>
        </p:txBody>
      </p:sp>
      <p:sp>
        <p:nvSpPr>
          <p:cNvPr id="31" name="Text 29"/>
          <p:cNvSpPr/>
          <p:nvPr/>
        </p:nvSpPr>
        <p:spPr>
          <a:xfrm>
            <a:off x="7473315" y="6377821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Axios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HTTP клиент</a:t>
            </a:r>
            <a:endParaRPr lang="en-US" sz="950" dirty="0"/>
          </a:p>
        </p:txBody>
      </p:sp>
      <p:sp>
        <p:nvSpPr>
          <p:cNvPr id="32" name="Text 30"/>
          <p:cNvSpPr/>
          <p:nvPr/>
        </p:nvSpPr>
        <p:spPr>
          <a:xfrm>
            <a:off x="7473315" y="6618446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PWA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Прогрессивное веб-приложение</a:t>
            </a:r>
            <a:endParaRPr lang="en-US" sz="950" dirty="0"/>
          </a:p>
        </p:txBody>
      </p:sp>
      <p:sp>
        <p:nvSpPr>
          <p:cNvPr id="33" name="Text 31"/>
          <p:cNvSpPr/>
          <p:nvPr/>
        </p:nvSpPr>
        <p:spPr>
          <a:xfrm>
            <a:off x="7473315" y="6859072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Yandex Maps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Карты</a:t>
            </a:r>
            <a:endParaRPr lang="en-US" sz="950" dirty="0"/>
          </a:p>
        </p:txBody>
      </p:sp>
      <p:sp>
        <p:nvSpPr>
          <p:cNvPr id="34" name="Text 32"/>
          <p:cNvSpPr/>
          <p:nvPr/>
        </p:nvSpPr>
        <p:spPr>
          <a:xfrm>
            <a:off x="7473315" y="7099697"/>
            <a:ext cx="6732746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Gantt Task React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Диаграммы Ганта</a:t>
            </a:r>
            <a:endParaRPr lang="en-US" sz="950" dirty="0"/>
          </a:p>
        </p:txBody>
      </p:sp>
      <p:sp>
        <p:nvSpPr>
          <p:cNvPr id="35" name="Text 33"/>
          <p:cNvSpPr/>
          <p:nvPr/>
        </p:nvSpPr>
        <p:spPr>
          <a:xfrm>
            <a:off x="431959" y="8006715"/>
            <a:ext cx="5260538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📁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Архитектура проекта (Feature-Sliced Design)</a:t>
            </a:r>
            <a:endParaRPr lang="en-US" sz="1700" dirty="0"/>
          </a:p>
        </p:txBody>
      </p:sp>
      <p:sp>
        <p:nvSpPr>
          <p:cNvPr id="36" name="Text 34"/>
          <p:cNvSpPr/>
          <p:nvPr/>
        </p:nvSpPr>
        <p:spPr>
          <a:xfrm>
            <a:off x="431959" y="8473678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Проект следует методологии FSD для организации кода:</a:t>
            </a:r>
            <a:endParaRPr lang="en-US" sz="950" dirty="0"/>
          </a:p>
        </p:txBody>
      </p:sp>
      <p:sp>
        <p:nvSpPr>
          <p:cNvPr id="37" name="Shape 35"/>
          <p:cNvSpPr/>
          <p:nvPr/>
        </p:nvSpPr>
        <p:spPr>
          <a:xfrm>
            <a:off x="431959" y="8810030"/>
            <a:ext cx="13766483" cy="6505813"/>
          </a:xfrm>
          <a:prstGeom prst="roundRect">
            <a:avLst>
              <a:gd name="adj" fmla="val 2846"/>
            </a:avLst>
          </a:prstGeom>
          <a:solidFill>
            <a:srgbClr val="171528"/>
          </a:solidFill>
          <a:ln/>
        </p:spPr>
      </p:sp>
      <p:sp>
        <p:nvSpPr>
          <p:cNvPr id="38" name="Shape 36"/>
          <p:cNvSpPr/>
          <p:nvPr/>
        </p:nvSpPr>
        <p:spPr>
          <a:xfrm>
            <a:off x="425887" y="8810030"/>
            <a:ext cx="13778627" cy="6505813"/>
          </a:xfrm>
          <a:prstGeom prst="roundRect">
            <a:avLst>
              <a:gd name="adj" fmla="val 285"/>
            </a:avLst>
          </a:prstGeom>
          <a:solidFill>
            <a:srgbClr val="171528"/>
          </a:solidFill>
          <a:ln/>
        </p:spPr>
      </p:sp>
      <p:sp>
        <p:nvSpPr>
          <p:cNvPr id="39" name="Text 37"/>
          <p:cNvSpPr/>
          <p:nvPr/>
        </p:nvSpPr>
        <p:spPr>
          <a:xfrm>
            <a:off x="549235" y="8902541"/>
            <a:ext cx="13531929" cy="6320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src/├── app/ # Инициализация приложения│ ├── App.tsx # Главный компонент│ └── providers/ # Провайдеры (Router, Antd, Query)├── pages/ # Страницы приложения│ ├── auth/ # Авторизация│ ├── main/ # Главная страница│ ├── objects/ # Управление объектами│ ├── object-create/ # Создание объекта│ ├── object-edit/ # Редактирование объекта│ ├── chat/ # Чат│ └── chats/ # Список чатов├── widgets/ # Крупные UI блоки│ ├── navigation/ # Навигация│ └── gannt-table/ # Таблица Ганта├── features/ # Функциональные возможности│ ├── camera/ # Камера для фотографий│ ├── chat/ # Чат функциональность│ ├── object-checklist/ # Чек-листы объектов│ ├── filters-modal/ # Модальные окна фильтров│ ├── map-drawer/ # Рисование на карте│ ├── organization-selector/ # Выбор организации│ └── work-selector/ # Выбор работ├── entities/ # Бизнес-сущности│ ├── checklist/ # Чек-листы│ ├── contractor/ # Подрядчики│ ├── object/ # Объекты│ └── work/ # Работы└── shared/ # Переиспользуемые ресурсы├── api/ # API клиенты└── lib/ # Утилиты и хуки</a:t>
            </a:r>
            <a:endParaRPr lang="en-US" sz="950" dirty="0"/>
          </a:p>
        </p:txBody>
      </p:sp>
      <p:sp>
        <p:nvSpPr>
          <p:cNvPr id="40" name="Text 38"/>
          <p:cNvSpPr/>
          <p:nvPr/>
        </p:nvSpPr>
        <p:spPr>
          <a:xfrm>
            <a:off x="431959" y="15500985"/>
            <a:ext cx="2514005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🛠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Установка и запуск</a:t>
            </a:r>
            <a:endParaRPr lang="en-US" sz="1700" dirty="0"/>
          </a:p>
        </p:txBody>
      </p:sp>
      <p:sp>
        <p:nvSpPr>
          <p:cNvPr id="41" name="Text 39"/>
          <p:cNvSpPr/>
          <p:nvPr/>
        </p:nvSpPr>
        <p:spPr>
          <a:xfrm>
            <a:off x="431959" y="15967948"/>
            <a:ext cx="2652593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Предварительные требования</a:t>
            </a:r>
            <a:endParaRPr lang="en-US" sz="1250" dirty="0"/>
          </a:p>
        </p:txBody>
      </p:sp>
      <p:sp>
        <p:nvSpPr>
          <p:cNvPr id="42" name="Text 40"/>
          <p:cNvSpPr/>
          <p:nvPr/>
        </p:nvSpPr>
        <p:spPr>
          <a:xfrm>
            <a:off x="431959" y="16358711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Node.js &gt;= 18.0.0</a:t>
            </a:r>
            <a:endParaRPr lang="en-US" sz="950" dirty="0"/>
          </a:p>
        </p:txBody>
      </p:sp>
      <p:sp>
        <p:nvSpPr>
          <p:cNvPr id="43" name="Text 41"/>
          <p:cNvSpPr/>
          <p:nvPr/>
        </p:nvSpPr>
        <p:spPr>
          <a:xfrm>
            <a:off x="431959" y="1659933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npm &gt;= 8.0.0</a:t>
            </a:r>
            <a:endParaRPr lang="en-US" sz="950" dirty="0"/>
          </a:p>
        </p:txBody>
      </p:sp>
      <p:sp>
        <p:nvSpPr>
          <p:cNvPr id="44" name="Text 42"/>
          <p:cNvSpPr/>
          <p:nvPr/>
        </p:nvSpPr>
        <p:spPr>
          <a:xfrm>
            <a:off x="431959" y="16982003"/>
            <a:ext cx="2175748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Установка зависимостей</a:t>
            </a:r>
            <a:endParaRPr lang="en-US" sz="1250" dirty="0"/>
          </a:p>
        </p:txBody>
      </p:sp>
      <p:sp>
        <p:nvSpPr>
          <p:cNvPr id="45" name="Shape 43"/>
          <p:cNvSpPr/>
          <p:nvPr/>
        </p:nvSpPr>
        <p:spPr>
          <a:xfrm>
            <a:off x="431959" y="17372767"/>
            <a:ext cx="13766483" cy="382548"/>
          </a:xfrm>
          <a:prstGeom prst="roundRect">
            <a:avLst>
              <a:gd name="adj" fmla="val 48403"/>
            </a:avLst>
          </a:prstGeom>
          <a:solidFill>
            <a:srgbClr val="171528"/>
          </a:solidFill>
          <a:ln/>
        </p:spPr>
      </p:sp>
      <p:sp>
        <p:nvSpPr>
          <p:cNvPr id="46" name="Shape 44"/>
          <p:cNvSpPr/>
          <p:nvPr/>
        </p:nvSpPr>
        <p:spPr>
          <a:xfrm>
            <a:off x="425887" y="17372767"/>
            <a:ext cx="13778627" cy="382548"/>
          </a:xfrm>
          <a:prstGeom prst="roundRect">
            <a:avLst>
              <a:gd name="adj" fmla="val 4840"/>
            </a:avLst>
          </a:prstGeom>
          <a:solidFill>
            <a:srgbClr val="171528"/>
          </a:solidFill>
          <a:ln/>
        </p:spPr>
      </p:sp>
      <p:sp>
        <p:nvSpPr>
          <p:cNvPr id="47" name="Text 45"/>
          <p:cNvSpPr/>
          <p:nvPr/>
        </p:nvSpPr>
        <p:spPr>
          <a:xfrm>
            <a:off x="549235" y="17465278"/>
            <a:ext cx="135319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install</a:t>
            </a:r>
            <a:endParaRPr lang="en-US" sz="950" dirty="0"/>
          </a:p>
        </p:txBody>
      </p:sp>
      <p:sp>
        <p:nvSpPr>
          <p:cNvPr id="48" name="Text 46"/>
          <p:cNvSpPr/>
          <p:nvPr/>
        </p:nvSpPr>
        <p:spPr>
          <a:xfrm>
            <a:off x="431959" y="17940457"/>
            <a:ext cx="1922026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Настройка окружения</a:t>
            </a:r>
            <a:endParaRPr lang="en-US" sz="1250" dirty="0"/>
          </a:p>
        </p:txBody>
      </p:sp>
      <p:sp>
        <p:nvSpPr>
          <p:cNvPr id="49" name="Text 47"/>
          <p:cNvSpPr/>
          <p:nvPr/>
        </p:nvSpPr>
        <p:spPr>
          <a:xfrm>
            <a:off x="431959" y="18331220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Скопируйте файл с переменными окружения:</a:t>
            </a:r>
            <a:endParaRPr lang="en-US" sz="950" dirty="0"/>
          </a:p>
        </p:txBody>
      </p:sp>
      <p:sp>
        <p:nvSpPr>
          <p:cNvPr id="50" name="Shape 48"/>
          <p:cNvSpPr/>
          <p:nvPr/>
        </p:nvSpPr>
        <p:spPr>
          <a:xfrm>
            <a:off x="431959" y="18667571"/>
            <a:ext cx="13766483" cy="382548"/>
          </a:xfrm>
          <a:prstGeom prst="roundRect">
            <a:avLst>
              <a:gd name="adj" fmla="val 48403"/>
            </a:avLst>
          </a:prstGeom>
          <a:solidFill>
            <a:srgbClr val="171528"/>
          </a:solidFill>
          <a:ln/>
        </p:spPr>
      </p:sp>
      <p:sp>
        <p:nvSpPr>
          <p:cNvPr id="51" name="Shape 49"/>
          <p:cNvSpPr/>
          <p:nvPr/>
        </p:nvSpPr>
        <p:spPr>
          <a:xfrm>
            <a:off x="425887" y="18667571"/>
            <a:ext cx="13778627" cy="382548"/>
          </a:xfrm>
          <a:prstGeom prst="roundRect">
            <a:avLst>
              <a:gd name="adj" fmla="val 4840"/>
            </a:avLst>
          </a:prstGeom>
          <a:solidFill>
            <a:srgbClr val="171528"/>
          </a:solidFill>
          <a:ln/>
        </p:spPr>
      </p:sp>
      <p:sp>
        <p:nvSpPr>
          <p:cNvPr id="52" name="Text 50"/>
          <p:cNvSpPr/>
          <p:nvPr/>
        </p:nvSpPr>
        <p:spPr>
          <a:xfrm>
            <a:off x="549235" y="18760083"/>
            <a:ext cx="135319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cp env.example .env</a:t>
            </a:r>
            <a:endParaRPr lang="en-US" sz="950" dirty="0"/>
          </a:p>
        </p:txBody>
      </p:sp>
      <p:sp>
        <p:nvSpPr>
          <p:cNvPr id="53" name="Text 51"/>
          <p:cNvSpPr/>
          <p:nvPr/>
        </p:nvSpPr>
        <p:spPr>
          <a:xfrm>
            <a:off x="431959" y="19188946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Отредактируйте .env файл:</a:t>
            </a:r>
            <a:endParaRPr lang="en-US" sz="950" dirty="0"/>
          </a:p>
        </p:txBody>
      </p:sp>
      <p:sp>
        <p:nvSpPr>
          <p:cNvPr id="54" name="Shape 52"/>
          <p:cNvSpPr/>
          <p:nvPr/>
        </p:nvSpPr>
        <p:spPr>
          <a:xfrm>
            <a:off x="431959" y="19525298"/>
            <a:ext cx="13766483" cy="1567696"/>
          </a:xfrm>
          <a:prstGeom prst="roundRect">
            <a:avLst>
              <a:gd name="adj" fmla="val 11811"/>
            </a:avLst>
          </a:prstGeom>
          <a:solidFill>
            <a:srgbClr val="171528"/>
          </a:solidFill>
          <a:ln/>
        </p:spPr>
      </p:sp>
      <p:sp>
        <p:nvSpPr>
          <p:cNvPr id="55" name="Shape 53"/>
          <p:cNvSpPr/>
          <p:nvPr/>
        </p:nvSpPr>
        <p:spPr>
          <a:xfrm>
            <a:off x="425887" y="19525298"/>
            <a:ext cx="13778627" cy="1567696"/>
          </a:xfrm>
          <a:prstGeom prst="roundRect">
            <a:avLst>
              <a:gd name="adj" fmla="val 1181"/>
            </a:avLst>
          </a:prstGeom>
          <a:solidFill>
            <a:srgbClr val="171528"/>
          </a:solidFill>
          <a:ln/>
        </p:spPr>
      </p:sp>
      <p:sp>
        <p:nvSpPr>
          <p:cNvPr id="56" name="Text 54"/>
          <p:cNvSpPr/>
          <p:nvPr/>
        </p:nvSpPr>
        <p:spPr>
          <a:xfrm>
            <a:off x="549235" y="19617809"/>
            <a:ext cx="13531929" cy="1382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API ConfigurationVITE_API_BASE_URL=http://localhost:3000/apiVITE_API_TIMEOUT=10000# DevelopmentVITE_NODE_ENV=development</a:t>
            </a:r>
            <a:endParaRPr lang="en-US" sz="950" dirty="0"/>
          </a:p>
        </p:txBody>
      </p:sp>
      <p:sp>
        <p:nvSpPr>
          <p:cNvPr id="57" name="Text 55"/>
          <p:cNvSpPr/>
          <p:nvPr/>
        </p:nvSpPr>
        <p:spPr>
          <a:xfrm>
            <a:off x="431959" y="21278136"/>
            <a:ext cx="2494478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Запуск в режиме разработки</a:t>
            </a:r>
            <a:endParaRPr lang="en-US" sz="1250" dirty="0"/>
          </a:p>
        </p:txBody>
      </p:sp>
      <p:sp>
        <p:nvSpPr>
          <p:cNvPr id="58" name="Shape 56"/>
          <p:cNvSpPr/>
          <p:nvPr/>
        </p:nvSpPr>
        <p:spPr>
          <a:xfrm>
            <a:off x="431959" y="21668899"/>
            <a:ext cx="13766483" cy="382548"/>
          </a:xfrm>
          <a:prstGeom prst="roundRect">
            <a:avLst>
              <a:gd name="adj" fmla="val 48403"/>
            </a:avLst>
          </a:prstGeom>
          <a:solidFill>
            <a:srgbClr val="171528"/>
          </a:solidFill>
          <a:ln/>
        </p:spPr>
      </p:sp>
      <p:sp>
        <p:nvSpPr>
          <p:cNvPr id="59" name="Shape 57"/>
          <p:cNvSpPr/>
          <p:nvPr/>
        </p:nvSpPr>
        <p:spPr>
          <a:xfrm>
            <a:off x="425887" y="21668899"/>
            <a:ext cx="13778627" cy="382548"/>
          </a:xfrm>
          <a:prstGeom prst="roundRect">
            <a:avLst>
              <a:gd name="adj" fmla="val 4840"/>
            </a:avLst>
          </a:prstGeom>
          <a:solidFill>
            <a:srgbClr val="171528"/>
          </a:solidFill>
          <a:ln/>
        </p:spPr>
      </p:sp>
      <p:sp>
        <p:nvSpPr>
          <p:cNvPr id="60" name="Text 58"/>
          <p:cNvSpPr/>
          <p:nvPr/>
        </p:nvSpPr>
        <p:spPr>
          <a:xfrm>
            <a:off x="549235" y="21761410"/>
            <a:ext cx="135319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run dev</a:t>
            </a:r>
            <a:endParaRPr lang="en-US" sz="950" dirty="0"/>
          </a:p>
        </p:txBody>
      </p:sp>
      <p:sp>
        <p:nvSpPr>
          <p:cNvPr id="61" name="Text 59"/>
          <p:cNvSpPr/>
          <p:nvPr/>
        </p:nvSpPr>
        <p:spPr>
          <a:xfrm>
            <a:off x="431959" y="22190273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Приложение будет доступно по адресу: </a:t>
            </a:r>
            <a:pPr algn="l" indent="0" marL="0">
              <a:lnSpc>
                <a:spcPts val="1550"/>
              </a:lnSpc>
              <a:buNone/>
            </a:pPr>
            <a:r>
              <a:rPr lang="en-US" sz="950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http://localhost:3001</a:t>
            </a:r>
            <a:endParaRPr lang="en-US" sz="950" dirty="0"/>
          </a:p>
        </p:txBody>
      </p:sp>
      <p:sp>
        <p:nvSpPr>
          <p:cNvPr id="62" name="Text 60"/>
          <p:cNvSpPr/>
          <p:nvPr/>
        </p:nvSpPr>
        <p:spPr>
          <a:xfrm>
            <a:off x="431959" y="22572940"/>
            <a:ext cx="2072283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Сборка для продакшена</a:t>
            </a:r>
            <a:endParaRPr lang="en-US" sz="1250" dirty="0"/>
          </a:p>
        </p:txBody>
      </p:sp>
      <p:sp>
        <p:nvSpPr>
          <p:cNvPr id="63" name="Shape 61"/>
          <p:cNvSpPr/>
          <p:nvPr/>
        </p:nvSpPr>
        <p:spPr>
          <a:xfrm>
            <a:off x="431959" y="22963703"/>
            <a:ext cx="13766483" cy="382548"/>
          </a:xfrm>
          <a:prstGeom prst="roundRect">
            <a:avLst>
              <a:gd name="adj" fmla="val 48403"/>
            </a:avLst>
          </a:prstGeom>
          <a:solidFill>
            <a:srgbClr val="171528"/>
          </a:solidFill>
          <a:ln/>
        </p:spPr>
      </p:sp>
      <p:sp>
        <p:nvSpPr>
          <p:cNvPr id="64" name="Shape 62"/>
          <p:cNvSpPr/>
          <p:nvPr/>
        </p:nvSpPr>
        <p:spPr>
          <a:xfrm>
            <a:off x="425887" y="22963703"/>
            <a:ext cx="13778627" cy="382548"/>
          </a:xfrm>
          <a:prstGeom prst="roundRect">
            <a:avLst>
              <a:gd name="adj" fmla="val 4840"/>
            </a:avLst>
          </a:prstGeom>
          <a:solidFill>
            <a:srgbClr val="171528"/>
          </a:solidFill>
          <a:ln/>
        </p:spPr>
      </p:sp>
      <p:sp>
        <p:nvSpPr>
          <p:cNvPr id="65" name="Text 63"/>
          <p:cNvSpPr/>
          <p:nvPr/>
        </p:nvSpPr>
        <p:spPr>
          <a:xfrm>
            <a:off x="549235" y="23056215"/>
            <a:ext cx="135319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run build</a:t>
            </a:r>
            <a:endParaRPr lang="en-US" sz="950" dirty="0"/>
          </a:p>
        </p:txBody>
      </p:sp>
      <p:sp>
        <p:nvSpPr>
          <p:cNvPr id="66" name="Text 64"/>
          <p:cNvSpPr/>
          <p:nvPr/>
        </p:nvSpPr>
        <p:spPr>
          <a:xfrm>
            <a:off x="431959" y="23531393"/>
            <a:ext cx="4141946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Предварительный просмотр продакшен сборки</a:t>
            </a:r>
            <a:endParaRPr lang="en-US" sz="1250" dirty="0"/>
          </a:p>
        </p:txBody>
      </p:sp>
      <p:sp>
        <p:nvSpPr>
          <p:cNvPr id="67" name="Shape 65"/>
          <p:cNvSpPr/>
          <p:nvPr/>
        </p:nvSpPr>
        <p:spPr>
          <a:xfrm>
            <a:off x="431959" y="23922157"/>
            <a:ext cx="13766483" cy="382548"/>
          </a:xfrm>
          <a:prstGeom prst="roundRect">
            <a:avLst>
              <a:gd name="adj" fmla="val 48403"/>
            </a:avLst>
          </a:prstGeom>
          <a:solidFill>
            <a:srgbClr val="171528"/>
          </a:solidFill>
          <a:ln/>
        </p:spPr>
      </p:sp>
      <p:sp>
        <p:nvSpPr>
          <p:cNvPr id="68" name="Shape 66"/>
          <p:cNvSpPr/>
          <p:nvPr/>
        </p:nvSpPr>
        <p:spPr>
          <a:xfrm>
            <a:off x="425887" y="23922157"/>
            <a:ext cx="13778627" cy="382548"/>
          </a:xfrm>
          <a:prstGeom prst="roundRect">
            <a:avLst>
              <a:gd name="adj" fmla="val 4840"/>
            </a:avLst>
          </a:prstGeom>
          <a:solidFill>
            <a:srgbClr val="171528"/>
          </a:solidFill>
          <a:ln/>
        </p:spPr>
      </p:sp>
      <p:sp>
        <p:nvSpPr>
          <p:cNvPr id="69" name="Text 67"/>
          <p:cNvSpPr/>
          <p:nvPr/>
        </p:nvSpPr>
        <p:spPr>
          <a:xfrm>
            <a:off x="549235" y="24014668"/>
            <a:ext cx="135319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run preview</a:t>
            </a:r>
            <a:endParaRPr lang="en-US" sz="950" dirty="0"/>
          </a:p>
        </p:txBody>
      </p:sp>
      <p:sp>
        <p:nvSpPr>
          <p:cNvPr id="70" name="Text 68"/>
          <p:cNvSpPr/>
          <p:nvPr/>
        </p:nvSpPr>
        <p:spPr>
          <a:xfrm>
            <a:off x="431959" y="24489847"/>
            <a:ext cx="3182898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📱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PWA (Progressive Web App)</a:t>
            </a:r>
            <a:endParaRPr lang="en-US" sz="1700" dirty="0"/>
          </a:p>
        </p:txBody>
      </p:sp>
      <p:sp>
        <p:nvSpPr>
          <p:cNvPr id="71" name="Text 69"/>
          <p:cNvSpPr/>
          <p:nvPr/>
        </p:nvSpPr>
        <p:spPr>
          <a:xfrm>
            <a:off x="431959" y="24956810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Приложение поддерживает PWA функциональность:</a:t>
            </a:r>
            <a:endParaRPr lang="en-US" sz="950" dirty="0"/>
          </a:p>
        </p:txBody>
      </p:sp>
      <p:sp>
        <p:nvSpPr>
          <p:cNvPr id="72" name="Text 70"/>
          <p:cNvSpPr/>
          <p:nvPr/>
        </p:nvSpPr>
        <p:spPr>
          <a:xfrm>
            <a:off x="431959" y="25293161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Установка на устройство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можно установить как нативное приложение</a:t>
            </a:r>
            <a:endParaRPr lang="en-US" sz="950" dirty="0"/>
          </a:p>
        </p:txBody>
      </p:sp>
      <p:sp>
        <p:nvSpPr>
          <p:cNvPr id="73" name="Text 71"/>
          <p:cNvSpPr/>
          <p:nvPr/>
        </p:nvSpPr>
        <p:spPr>
          <a:xfrm>
            <a:off x="431959" y="2553378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Офлайн работа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базовые функции доступны без интернета</a:t>
            </a:r>
            <a:endParaRPr lang="en-US" sz="950" dirty="0"/>
          </a:p>
        </p:txBody>
      </p:sp>
      <p:sp>
        <p:nvSpPr>
          <p:cNvPr id="74" name="Text 72"/>
          <p:cNvSpPr/>
          <p:nvPr/>
        </p:nvSpPr>
        <p:spPr>
          <a:xfrm>
            <a:off x="431959" y="25774412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Push уведомления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уведомления о новых сообщениях и задачах</a:t>
            </a:r>
            <a:endParaRPr lang="en-US" sz="950" dirty="0"/>
          </a:p>
        </p:txBody>
      </p:sp>
      <p:sp>
        <p:nvSpPr>
          <p:cNvPr id="75" name="Text 73"/>
          <p:cNvSpPr/>
          <p:nvPr/>
        </p:nvSpPr>
        <p:spPr>
          <a:xfrm>
            <a:off x="431959" y="2601503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Кэширование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умное кэширование ресурсов для быстрой загрузки</a:t>
            </a:r>
            <a:endParaRPr lang="en-US" sz="950" dirty="0"/>
          </a:p>
        </p:txBody>
      </p:sp>
      <p:sp>
        <p:nvSpPr>
          <p:cNvPr id="76" name="Text 74"/>
          <p:cNvSpPr/>
          <p:nvPr/>
        </p:nvSpPr>
        <p:spPr>
          <a:xfrm>
            <a:off x="431959" y="26397704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Установка PWA</a:t>
            </a:r>
            <a:endParaRPr lang="en-US" sz="1250" dirty="0"/>
          </a:p>
        </p:txBody>
      </p:sp>
      <p:sp>
        <p:nvSpPr>
          <p:cNvPr id="77" name="Text 75"/>
          <p:cNvSpPr/>
          <p:nvPr/>
        </p:nvSpPr>
        <p:spPr>
          <a:xfrm>
            <a:off x="431959" y="2678846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Font typeface="+mj-lt"/>
              <a:buAutoNum type="arabicPeriod" startAt="1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Откройте приложение в браузере</a:t>
            </a:r>
            <a:endParaRPr lang="en-US" sz="950" dirty="0"/>
          </a:p>
        </p:txBody>
      </p:sp>
      <p:sp>
        <p:nvSpPr>
          <p:cNvPr id="78" name="Text 76"/>
          <p:cNvSpPr/>
          <p:nvPr/>
        </p:nvSpPr>
        <p:spPr>
          <a:xfrm>
            <a:off x="431959" y="27029093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Font typeface="+mj-lt"/>
              <a:buAutoNum type="arabicPeriod" startAt="2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Нажмите на иконку "Установить" в адресной строке</a:t>
            </a:r>
            <a:endParaRPr lang="en-US" sz="950" dirty="0"/>
          </a:p>
        </p:txBody>
      </p:sp>
      <p:sp>
        <p:nvSpPr>
          <p:cNvPr id="79" name="Text 77"/>
          <p:cNvSpPr/>
          <p:nvPr/>
        </p:nvSpPr>
        <p:spPr>
          <a:xfrm>
            <a:off x="431959" y="27269718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Font typeface="+mj-lt"/>
              <a:buAutoNum type="arabicPeriod" startAt="3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Следуйте инструкциям браузера</a:t>
            </a:r>
            <a:endParaRPr lang="en-US" sz="950" dirty="0"/>
          </a:p>
        </p:txBody>
      </p:sp>
      <p:sp>
        <p:nvSpPr>
          <p:cNvPr id="80" name="Text 78"/>
          <p:cNvSpPr/>
          <p:nvPr/>
        </p:nvSpPr>
        <p:spPr>
          <a:xfrm>
            <a:off x="431959" y="27652385"/>
            <a:ext cx="2567583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🎯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Основные функции</a:t>
            </a:r>
            <a:endParaRPr lang="en-US" sz="1700" dirty="0"/>
          </a:p>
        </p:txBody>
      </p:sp>
      <p:pic>
        <p:nvPicPr>
          <p:cNvPr id="81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59" y="28119348"/>
            <a:ext cx="308610" cy="308610"/>
          </a:xfrm>
          <a:prstGeom prst="rect">
            <a:avLst/>
          </a:prstGeom>
        </p:spPr>
      </p:pic>
      <p:sp>
        <p:nvSpPr>
          <p:cNvPr id="82" name="Text 79"/>
          <p:cNvSpPr/>
          <p:nvPr/>
        </p:nvSpPr>
        <p:spPr>
          <a:xfrm>
            <a:off x="431959" y="28582263"/>
            <a:ext cx="2295644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📸</a:t>
            </a:r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Камера и фотографирование</a:t>
            </a:r>
            <a:endParaRPr lang="en-US" sz="1050" dirty="0"/>
          </a:p>
        </p:txBody>
      </p:sp>
      <p:sp>
        <p:nvSpPr>
          <p:cNvPr id="83" name="Text 80"/>
          <p:cNvSpPr/>
          <p:nvPr/>
        </p:nvSpPr>
        <p:spPr>
          <a:xfrm>
            <a:off x="431959" y="28827770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Полноэкранный режим камеры</a:t>
            </a:r>
            <a:endParaRPr lang="en-US" sz="950" dirty="0"/>
          </a:p>
        </p:txBody>
      </p:sp>
      <p:sp>
        <p:nvSpPr>
          <p:cNvPr id="84" name="Text 81"/>
          <p:cNvSpPr/>
          <p:nvPr/>
        </p:nvSpPr>
        <p:spPr>
          <a:xfrm>
            <a:off x="431959" y="29068395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Автофокус и стабилизация</a:t>
            </a:r>
            <a:endParaRPr lang="en-US" sz="950" dirty="0"/>
          </a:p>
        </p:txBody>
      </p:sp>
      <p:sp>
        <p:nvSpPr>
          <p:cNvPr id="85" name="Text 82"/>
          <p:cNvSpPr/>
          <p:nvPr/>
        </p:nvSpPr>
        <p:spPr>
          <a:xfrm>
            <a:off x="431959" y="29309020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Сохранение фотографий с геолокацией</a:t>
            </a:r>
            <a:endParaRPr lang="en-US" sz="950" dirty="0"/>
          </a:p>
        </p:txBody>
      </p:sp>
      <p:sp>
        <p:nvSpPr>
          <p:cNvPr id="86" name="Text 83"/>
          <p:cNvSpPr/>
          <p:nvPr/>
        </p:nvSpPr>
        <p:spPr>
          <a:xfrm>
            <a:off x="431959" y="29549646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Интеграция с объектами</a:t>
            </a:r>
            <a:endParaRPr lang="en-US" sz="950" dirty="0"/>
          </a:p>
        </p:txBody>
      </p:sp>
      <p:pic>
        <p:nvPicPr>
          <p:cNvPr id="87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353" y="28119348"/>
            <a:ext cx="308610" cy="308610"/>
          </a:xfrm>
          <a:prstGeom prst="rect">
            <a:avLst/>
          </a:prstGeom>
        </p:spPr>
      </p:pic>
      <p:sp>
        <p:nvSpPr>
          <p:cNvPr id="88" name="Text 84"/>
          <p:cNvSpPr/>
          <p:nvPr/>
        </p:nvSpPr>
        <p:spPr>
          <a:xfrm>
            <a:off x="7392353" y="28582263"/>
            <a:ext cx="13716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💬</a:t>
            </a:r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Система чатов</a:t>
            </a:r>
            <a:endParaRPr lang="en-US" sz="1050" dirty="0"/>
          </a:p>
        </p:txBody>
      </p:sp>
      <p:sp>
        <p:nvSpPr>
          <p:cNvPr id="89" name="Text 85"/>
          <p:cNvSpPr/>
          <p:nvPr/>
        </p:nvSpPr>
        <p:spPr>
          <a:xfrm>
            <a:off x="7392353" y="28827770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Групповые и индивидуальные чаты</a:t>
            </a:r>
            <a:endParaRPr lang="en-US" sz="950" dirty="0"/>
          </a:p>
        </p:txBody>
      </p:sp>
      <p:sp>
        <p:nvSpPr>
          <p:cNvPr id="90" name="Text 86"/>
          <p:cNvSpPr/>
          <p:nvPr/>
        </p:nvSpPr>
        <p:spPr>
          <a:xfrm>
            <a:off x="7392353" y="29068395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Отправка фотографий и файлов</a:t>
            </a:r>
            <a:endParaRPr lang="en-US" sz="950" dirty="0"/>
          </a:p>
        </p:txBody>
      </p:sp>
      <p:sp>
        <p:nvSpPr>
          <p:cNvPr id="91" name="Text 87"/>
          <p:cNvSpPr/>
          <p:nvPr/>
        </p:nvSpPr>
        <p:spPr>
          <a:xfrm>
            <a:off x="7392353" y="29309020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Уведомления в реальном времени</a:t>
            </a:r>
            <a:endParaRPr lang="en-US" sz="950" dirty="0"/>
          </a:p>
        </p:txBody>
      </p:sp>
      <p:sp>
        <p:nvSpPr>
          <p:cNvPr id="92" name="Text 88"/>
          <p:cNvSpPr/>
          <p:nvPr/>
        </p:nvSpPr>
        <p:spPr>
          <a:xfrm>
            <a:off x="7392353" y="29549646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Интеграция с задачами</a:t>
            </a:r>
            <a:endParaRPr lang="en-US" sz="950" dirty="0"/>
          </a:p>
        </p:txBody>
      </p:sp>
      <p:pic>
        <p:nvPicPr>
          <p:cNvPr id="93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59" y="29993987"/>
            <a:ext cx="308610" cy="308610"/>
          </a:xfrm>
          <a:prstGeom prst="rect">
            <a:avLst/>
          </a:prstGeom>
        </p:spPr>
      </p:pic>
      <p:sp>
        <p:nvSpPr>
          <p:cNvPr id="94" name="Text 89"/>
          <p:cNvSpPr/>
          <p:nvPr/>
        </p:nvSpPr>
        <p:spPr>
          <a:xfrm>
            <a:off x="431959" y="30456902"/>
            <a:ext cx="190083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📋</a:t>
            </a:r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Управление объектами</a:t>
            </a:r>
            <a:endParaRPr lang="en-US" sz="1050" dirty="0"/>
          </a:p>
        </p:txBody>
      </p:sp>
      <p:sp>
        <p:nvSpPr>
          <p:cNvPr id="95" name="Text 90"/>
          <p:cNvSpPr/>
          <p:nvPr/>
        </p:nvSpPr>
        <p:spPr>
          <a:xfrm>
            <a:off x="431959" y="30702409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Создание и редактирование объектов</a:t>
            </a:r>
            <a:endParaRPr lang="en-US" sz="950" dirty="0"/>
          </a:p>
        </p:txBody>
      </p:sp>
      <p:sp>
        <p:nvSpPr>
          <p:cNvPr id="96" name="Text 91"/>
          <p:cNvSpPr/>
          <p:nvPr/>
        </p:nvSpPr>
        <p:spPr>
          <a:xfrm>
            <a:off x="431959" y="30943034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Чек-листы для каждого объекта</a:t>
            </a:r>
            <a:endParaRPr lang="en-US" sz="950" dirty="0"/>
          </a:p>
        </p:txBody>
      </p:sp>
      <p:sp>
        <p:nvSpPr>
          <p:cNvPr id="97" name="Text 92"/>
          <p:cNvSpPr/>
          <p:nvPr/>
        </p:nvSpPr>
        <p:spPr>
          <a:xfrm>
            <a:off x="431959" y="31183659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Геолокация и карты</a:t>
            </a:r>
            <a:endParaRPr lang="en-US" sz="950" dirty="0"/>
          </a:p>
        </p:txBody>
      </p:sp>
      <p:sp>
        <p:nvSpPr>
          <p:cNvPr id="98" name="Text 93"/>
          <p:cNvSpPr/>
          <p:nvPr/>
        </p:nvSpPr>
        <p:spPr>
          <a:xfrm>
            <a:off x="431959" y="31424285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История изменений</a:t>
            </a:r>
            <a:endParaRPr lang="en-US" sz="950" dirty="0"/>
          </a:p>
        </p:txBody>
      </p:sp>
      <p:pic>
        <p:nvPicPr>
          <p:cNvPr id="99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353" y="29993987"/>
            <a:ext cx="308610" cy="308610"/>
          </a:xfrm>
          <a:prstGeom prst="rect">
            <a:avLst/>
          </a:prstGeom>
        </p:spPr>
      </p:pic>
      <p:sp>
        <p:nvSpPr>
          <p:cNvPr id="100" name="Text 94"/>
          <p:cNvSpPr/>
          <p:nvPr/>
        </p:nvSpPr>
        <p:spPr>
          <a:xfrm>
            <a:off x="7392353" y="30456902"/>
            <a:ext cx="222825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📊</a:t>
            </a:r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Планирование и отчетность</a:t>
            </a:r>
            <a:endParaRPr lang="en-US" sz="1050" dirty="0"/>
          </a:p>
        </p:txBody>
      </p:sp>
      <p:sp>
        <p:nvSpPr>
          <p:cNvPr id="101" name="Text 95"/>
          <p:cNvSpPr/>
          <p:nvPr/>
        </p:nvSpPr>
        <p:spPr>
          <a:xfrm>
            <a:off x="7392353" y="30702409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Диаграммы Ганта для планирования</a:t>
            </a:r>
            <a:endParaRPr lang="en-US" sz="950" dirty="0"/>
          </a:p>
        </p:txBody>
      </p:sp>
      <p:sp>
        <p:nvSpPr>
          <p:cNvPr id="102" name="Text 96"/>
          <p:cNvSpPr/>
          <p:nvPr/>
        </p:nvSpPr>
        <p:spPr>
          <a:xfrm>
            <a:off x="7392353" y="30943034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Фильтрация и поиск</a:t>
            </a:r>
            <a:endParaRPr lang="en-US" sz="950" dirty="0"/>
          </a:p>
        </p:txBody>
      </p:sp>
      <p:sp>
        <p:nvSpPr>
          <p:cNvPr id="103" name="Text 97"/>
          <p:cNvSpPr/>
          <p:nvPr/>
        </p:nvSpPr>
        <p:spPr>
          <a:xfrm>
            <a:off x="7392353" y="31183659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Экспорт данных</a:t>
            </a:r>
            <a:endParaRPr lang="en-US" sz="950" dirty="0"/>
          </a:p>
        </p:txBody>
      </p:sp>
      <p:sp>
        <p:nvSpPr>
          <p:cNvPr id="104" name="Text 98"/>
          <p:cNvSpPr/>
          <p:nvPr/>
        </p:nvSpPr>
        <p:spPr>
          <a:xfrm>
            <a:off x="7392353" y="31424285"/>
            <a:ext cx="680608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Ролевая модель доступа</a:t>
            </a:r>
            <a:endParaRPr lang="en-US" sz="950" dirty="0"/>
          </a:p>
        </p:txBody>
      </p:sp>
      <p:sp>
        <p:nvSpPr>
          <p:cNvPr id="105" name="Text 99"/>
          <p:cNvSpPr/>
          <p:nvPr/>
        </p:nvSpPr>
        <p:spPr>
          <a:xfrm>
            <a:off x="431959" y="31806952"/>
            <a:ext cx="2611517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🔧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Доступные скрипты</a:t>
            </a:r>
            <a:endParaRPr lang="en-US" sz="1700" dirty="0"/>
          </a:p>
        </p:txBody>
      </p:sp>
      <p:sp>
        <p:nvSpPr>
          <p:cNvPr id="106" name="Shape 100"/>
          <p:cNvSpPr/>
          <p:nvPr/>
        </p:nvSpPr>
        <p:spPr>
          <a:xfrm>
            <a:off x="431959" y="32273915"/>
            <a:ext cx="13766483" cy="3740468"/>
          </a:xfrm>
          <a:prstGeom prst="roundRect">
            <a:avLst>
              <a:gd name="adj" fmla="val 4950"/>
            </a:avLst>
          </a:prstGeom>
          <a:solidFill>
            <a:srgbClr val="171528"/>
          </a:solidFill>
          <a:ln/>
        </p:spPr>
      </p:sp>
      <p:sp>
        <p:nvSpPr>
          <p:cNvPr id="107" name="Shape 101"/>
          <p:cNvSpPr/>
          <p:nvPr/>
        </p:nvSpPr>
        <p:spPr>
          <a:xfrm>
            <a:off x="425887" y="32273915"/>
            <a:ext cx="13778627" cy="3740468"/>
          </a:xfrm>
          <a:prstGeom prst="roundRect">
            <a:avLst>
              <a:gd name="adj" fmla="val 495"/>
            </a:avLst>
          </a:prstGeom>
          <a:solidFill>
            <a:srgbClr val="171528"/>
          </a:solidFill>
          <a:ln/>
        </p:spPr>
      </p:sp>
      <p:sp>
        <p:nvSpPr>
          <p:cNvPr id="108" name="Text 102"/>
          <p:cNvSpPr/>
          <p:nvPr/>
        </p:nvSpPr>
        <p:spPr>
          <a:xfrm>
            <a:off x="549235" y="32366426"/>
            <a:ext cx="13531929" cy="3555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Разработкаnpm run dev # Запуск dev-сервераnpm run start # Алиас для dev# Сборкаnpm run build # Сборка для продакшенаnpm run preview # Предварительный просмотр сборки# Качество кодаnpm run lint # Проверка и исправление ESLintnpm run lint:check # Только проверка ESLintnpm run format # Форматирование Prettiernpm run format:check # Проверка форматированияnpm run type-check # Проверка типов TypeScript# Тестированиеnpm run test # Запуск тестов</a:t>
            </a:r>
            <a:endParaRPr lang="en-US" sz="950" dirty="0"/>
          </a:p>
        </p:txBody>
      </p:sp>
      <p:sp>
        <p:nvSpPr>
          <p:cNvPr id="109" name="Text 103"/>
          <p:cNvSpPr/>
          <p:nvPr/>
        </p:nvSpPr>
        <p:spPr>
          <a:xfrm>
            <a:off x="431959" y="36199524"/>
            <a:ext cx="2194560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🏗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Сборка с Docker</a:t>
            </a:r>
            <a:endParaRPr lang="en-US" sz="1700" dirty="0"/>
          </a:p>
        </p:txBody>
      </p:sp>
      <p:sp>
        <p:nvSpPr>
          <p:cNvPr id="110" name="Text 104"/>
          <p:cNvSpPr/>
          <p:nvPr/>
        </p:nvSpPr>
        <p:spPr>
          <a:xfrm>
            <a:off x="431959" y="36666488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Создание образа</a:t>
            </a:r>
            <a:endParaRPr lang="en-US" sz="1250" dirty="0"/>
          </a:p>
        </p:txBody>
      </p:sp>
      <p:sp>
        <p:nvSpPr>
          <p:cNvPr id="111" name="Shape 105"/>
          <p:cNvSpPr/>
          <p:nvPr/>
        </p:nvSpPr>
        <p:spPr>
          <a:xfrm>
            <a:off x="431959" y="37057251"/>
            <a:ext cx="13766483" cy="1370171"/>
          </a:xfrm>
          <a:prstGeom prst="roundRect">
            <a:avLst>
              <a:gd name="adj" fmla="val 13514"/>
            </a:avLst>
          </a:prstGeom>
          <a:solidFill>
            <a:srgbClr val="171528"/>
          </a:solidFill>
          <a:ln/>
        </p:spPr>
      </p:sp>
      <p:sp>
        <p:nvSpPr>
          <p:cNvPr id="112" name="Shape 106"/>
          <p:cNvSpPr/>
          <p:nvPr/>
        </p:nvSpPr>
        <p:spPr>
          <a:xfrm>
            <a:off x="425887" y="37057251"/>
            <a:ext cx="13778627" cy="1370171"/>
          </a:xfrm>
          <a:prstGeom prst="roundRect">
            <a:avLst>
              <a:gd name="adj" fmla="val 1351"/>
            </a:avLst>
          </a:prstGeom>
          <a:solidFill>
            <a:srgbClr val="171528"/>
          </a:solidFill>
          <a:ln/>
        </p:spPr>
      </p:sp>
      <p:sp>
        <p:nvSpPr>
          <p:cNvPr id="113" name="Text 107"/>
          <p:cNvSpPr/>
          <p:nvPr/>
        </p:nvSpPr>
        <p:spPr>
          <a:xfrm>
            <a:off x="549235" y="37149762"/>
            <a:ext cx="1353192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Сборка образаdocker build -t object-journal-frontend .# Запуск контейнераdocker run -p 3001:80 object-journal-frontend</a:t>
            </a:r>
            <a:endParaRPr lang="en-US" sz="950" dirty="0"/>
          </a:p>
        </p:txBody>
      </p:sp>
      <p:sp>
        <p:nvSpPr>
          <p:cNvPr id="114" name="Text 108"/>
          <p:cNvSpPr/>
          <p:nvPr/>
        </p:nvSpPr>
        <p:spPr>
          <a:xfrm>
            <a:off x="431959" y="38612564"/>
            <a:ext cx="2937748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Использование готовых скриптов</a:t>
            </a:r>
            <a:endParaRPr lang="en-US" sz="1250" dirty="0"/>
          </a:p>
        </p:txBody>
      </p:sp>
      <p:sp>
        <p:nvSpPr>
          <p:cNvPr id="115" name="Shape 109"/>
          <p:cNvSpPr/>
          <p:nvPr/>
        </p:nvSpPr>
        <p:spPr>
          <a:xfrm>
            <a:off x="431959" y="39003327"/>
            <a:ext cx="13766483" cy="975122"/>
          </a:xfrm>
          <a:prstGeom prst="roundRect">
            <a:avLst>
              <a:gd name="adj" fmla="val 18989"/>
            </a:avLst>
          </a:prstGeom>
          <a:solidFill>
            <a:srgbClr val="171528"/>
          </a:solidFill>
          <a:ln/>
        </p:spPr>
      </p:sp>
      <p:sp>
        <p:nvSpPr>
          <p:cNvPr id="116" name="Shape 110"/>
          <p:cNvSpPr/>
          <p:nvPr/>
        </p:nvSpPr>
        <p:spPr>
          <a:xfrm>
            <a:off x="425887" y="39003327"/>
            <a:ext cx="13778627" cy="975122"/>
          </a:xfrm>
          <a:prstGeom prst="roundRect">
            <a:avLst>
              <a:gd name="adj" fmla="val 1899"/>
            </a:avLst>
          </a:prstGeom>
          <a:solidFill>
            <a:srgbClr val="171528"/>
          </a:solidFill>
          <a:ln/>
        </p:spPr>
      </p:sp>
      <p:sp>
        <p:nvSpPr>
          <p:cNvPr id="117" name="Text 111"/>
          <p:cNvSpPr/>
          <p:nvPr/>
        </p:nvSpPr>
        <p:spPr>
          <a:xfrm>
            <a:off x="549235" y="39095839"/>
            <a:ext cx="135319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Сборка и деплой./scripts/docker-build.sh./scripts/docker-deploy.sh</a:t>
            </a:r>
            <a:endParaRPr lang="en-US" sz="950" dirty="0"/>
          </a:p>
        </p:txBody>
      </p:sp>
      <p:sp>
        <p:nvSpPr>
          <p:cNvPr id="118" name="Text 112"/>
          <p:cNvSpPr/>
          <p:nvPr/>
        </p:nvSpPr>
        <p:spPr>
          <a:xfrm>
            <a:off x="431959" y="40163591"/>
            <a:ext cx="2194560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🎨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Стилизация</a:t>
            </a:r>
            <a:endParaRPr lang="en-US" sz="1700" dirty="0"/>
          </a:p>
        </p:txBody>
      </p:sp>
      <p:sp>
        <p:nvSpPr>
          <p:cNvPr id="119" name="Text 113"/>
          <p:cNvSpPr/>
          <p:nvPr/>
        </p:nvSpPr>
        <p:spPr>
          <a:xfrm>
            <a:off x="431959" y="40630554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Проект использует:</a:t>
            </a:r>
            <a:endParaRPr lang="en-US" sz="950" dirty="0"/>
          </a:p>
        </p:txBody>
      </p:sp>
      <p:sp>
        <p:nvSpPr>
          <p:cNvPr id="120" name="Text 114"/>
          <p:cNvSpPr/>
          <p:nvPr/>
        </p:nvSpPr>
        <p:spPr>
          <a:xfrm>
            <a:off x="431959" y="40966906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 Modules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для изоляции стилей компонентов</a:t>
            </a:r>
            <a:endParaRPr lang="en-US" sz="950" dirty="0"/>
          </a:p>
        </p:txBody>
      </p:sp>
      <p:sp>
        <p:nvSpPr>
          <p:cNvPr id="121" name="Text 115"/>
          <p:cNvSpPr/>
          <p:nvPr/>
        </p:nvSpPr>
        <p:spPr>
          <a:xfrm>
            <a:off x="431959" y="41207531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Ant Design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для базовых UI компонентов</a:t>
            </a:r>
            <a:endParaRPr lang="en-US" sz="950" dirty="0"/>
          </a:p>
        </p:txBody>
      </p:sp>
      <p:sp>
        <p:nvSpPr>
          <p:cNvPr id="122" name="Text 116"/>
          <p:cNvSpPr/>
          <p:nvPr/>
        </p:nvSpPr>
        <p:spPr>
          <a:xfrm>
            <a:off x="431959" y="4144815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 Custom Properties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для темизации</a:t>
            </a:r>
            <a:endParaRPr lang="en-US" sz="950" dirty="0"/>
          </a:p>
        </p:txBody>
      </p:sp>
      <p:sp>
        <p:nvSpPr>
          <p:cNvPr id="123" name="Text 117"/>
          <p:cNvSpPr/>
          <p:nvPr/>
        </p:nvSpPr>
        <p:spPr>
          <a:xfrm>
            <a:off x="431959" y="41688782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Responsive Design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адаптивная верстка</a:t>
            </a:r>
            <a:endParaRPr lang="en-US" sz="950" dirty="0"/>
          </a:p>
        </p:txBody>
      </p:sp>
      <p:sp>
        <p:nvSpPr>
          <p:cNvPr id="124" name="Text 118"/>
          <p:cNvSpPr/>
          <p:nvPr/>
        </p:nvSpPr>
        <p:spPr>
          <a:xfrm>
            <a:off x="431959" y="42071449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Структура стилей</a:t>
            </a:r>
            <a:endParaRPr lang="en-US" sz="1250" dirty="0"/>
          </a:p>
        </p:txBody>
      </p:sp>
      <p:sp>
        <p:nvSpPr>
          <p:cNvPr id="125" name="Shape 119"/>
          <p:cNvSpPr/>
          <p:nvPr/>
        </p:nvSpPr>
        <p:spPr>
          <a:xfrm>
            <a:off x="431959" y="42462212"/>
            <a:ext cx="13766483" cy="1567696"/>
          </a:xfrm>
          <a:prstGeom prst="roundRect">
            <a:avLst>
              <a:gd name="adj" fmla="val 11811"/>
            </a:avLst>
          </a:prstGeom>
          <a:solidFill>
            <a:srgbClr val="171528"/>
          </a:solidFill>
          <a:ln/>
        </p:spPr>
      </p:sp>
      <p:sp>
        <p:nvSpPr>
          <p:cNvPr id="126" name="Shape 120"/>
          <p:cNvSpPr/>
          <p:nvPr/>
        </p:nvSpPr>
        <p:spPr>
          <a:xfrm>
            <a:off x="425887" y="42462212"/>
            <a:ext cx="13778627" cy="1567696"/>
          </a:xfrm>
          <a:prstGeom prst="roundRect">
            <a:avLst>
              <a:gd name="adj" fmla="val 1181"/>
            </a:avLst>
          </a:prstGeom>
          <a:solidFill>
            <a:srgbClr val="171528"/>
          </a:solidFill>
          <a:ln/>
        </p:spPr>
      </p:sp>
      <p:sp>
        <p:nvSpPr>
          <p:cNvPr id="127" name="Text 121"/>
          <p:cNvSpPr/>
          <p:nvPr/>
        </p:nvSpPr>
        <p:spPr>
          <a:xfrm>
            <a:off x="549235" y="42554723"/>
            <a:ext cx="13531929" cy="1382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/* Глобальные стили */src/index.csssrc/App.css/* Стили компонентов */ComponentName.module.css</a:t>
            </a:r>
            <a:endParaRPr lang="en-US" sz="950" dirty="0"/>
          </a:p>
        </p:txBody>
      </p:sp>
      <p:sp>
        <p:nvSpPr>
          <p:cNvPr id="128" name="Text 122"/>
          <p:cNvSpPr/>
          <p:nvPr/>
        </p:nvSpPr>
        <p:spPr>
          <a:xfrm>
            <a:off x="431959" y="44215050"/>
            <a:ext cx="4057531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🔐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Аутентификация и авторизация</a:t>
            </a:r>
            <a:endParaRPr lang="en-US" sz="1700" dirty="0"/>
          </a:p>
        </p:txBody>
      </p:sp>
      <p:sp>
        <p:nvSpPr>
          <p:cNvPr id="129" name="Text 123"/>
          <p:cNvSpPr/>
          <p:nvPr/>
        </p:nvSpPr>
        <p:spPr>
          <a:xfrm>
            <a:off x="431959" y="44682013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JWT токены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для аутентификации</a:t>
            </a:r>
            <a:endParaRPr lang="en-US" sz="950" dirty="0"/>
          </a:p>
        </p:txBody>
      </p:sp>
      <p:sp>
        <p:nvSpPr>
          <p:cNvPr id="130" name="Text 124"/>
          <p:cNvSpPr/>
          <p:nvPr/>
        </p:nvSpPr>
        <p:spPr>
          <a:xfrm>
            <a:off x="431959" y="44922638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Ролевая модель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доступа</a:t>
            </a:r>
            <a:endParaRPr lang="en-US" sz="950" dirty="0"/>
          </a:p>
        </p:txBody>
      </p:sp>
      <p:sp>
        <p:nvSpPr>
          <p:cNvPr id="131" name="Text 125"/>
          <p:cNvSpPr/>
          <p:nvPr/>
        </p:nvSpPr>
        <p:spPr>
          <a:xfrm>
            <a:off x="431959" y="45163264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Защищенные маршруты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на основе разрешений</a:t>
            </a:r>
            <a:endParaRPr lang="en-US" sz="950" dirty="0"/>
          </a:p>
        </p:txBody>
      </p:sp>
      <p:sp>
        <p:nvSpPr>
          <p:cNvPr id="132" name="Text 126"/>
          <p:cNvSpPr/>
          <p:nvPr/>
        </p:nvSpPr>
        <p:spPr>
          <a:xfrm>
            <a:off x="431959" y="45403889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Автоматическое обновление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токенов</a:t>
            </a:r>
            <a:endParaRPr lang="en-US" sz="950" dirty="0"/>
          </a:p>
        </p:txBody>
      </p:sp>
      <p:sp>
        <p:nvSpPr>
          <p:cNvPr id="133" name="Text 127"/>
          <p:cNvSpPr/>
          <p:nvPr/>
        </p:nvSpPr>
        <p:spPr>
          <a:xfrm>
            <a:off x="431959" y="45786556"/>
            <a:ext cx="1780342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Роли пользователей</a:t>
            </a:r>
            <a:endParaRPr lang="en-US" sz="1250" dirty="0"/>
          </a:p>
        </p:txBody>
      </p:sp>
      <p:sp>
        <p:nvSpPr>
          <p:cNvPr id="134" name="Text 128"/>
          <p:cNvSpPr/>
          <p:nvPr/>
        </p:nvSpPr>
        <p:spPr>
          <a:xfrm>
            <a:off x="431959" y="46177319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Администратор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полный доступ</a:t>
            </a:r>
            <a:endParaRPr lang="en-US" sz="950" dirty="0"/>
          </a:p>
        </p:txBody>
      </p:sp>
      <p:sp>
        <p:nvSpPr>
          <p:cNvPr id="135" name="Text 129"/>
          <p:cNvSpPr/>
          <p:nvPr/>
        </p:nvSpPr>
        <p:spPr>
          <a:xfrm>
            <a:off x="431959" y="46417944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Менеджер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управление проектами</a:t>
            </a:r>
            <a:endParaRPr lang="en-US" sz="950" dirty="0"/>
          </a:p>
        </p:txBody>
      </p:sp>
      <p:sp>
        <p:nvSpPr>
          <p:cNvPr id="136" name="Text 130"/>
          <p:cNvSpPr/>
          <p:nvPr/>
        </p:nvSpPr>
        <p:spPr>
          <a:xfrm>
            <a:off x="431959" y="46658570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Исполнитель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работа с задачами</a:t>
            </a:r>
            <a:endParaRPr lang="en-US" sz="950" dirty="0"/>
          </a:p>
        </p:txBody>
      </p:sp>
      <p:sp>
        <p:nvSpPr>
          <p:cNvPr id="137" name="Text 131"/>
          <p:cNvSpPr/>
          <p:nvPr/>
        </p:nvSpPr>
        <p:spPr>
          <a:xfrm>
            <a:off x="431959" y="46899195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Наблюдатель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только просмотр</a:t>
            </a:r>
            <a:endParaRPr lang="en-US" sz="950" dirty="0"/>
          </a:p>
        </p:txBody>
      </p:sp>
      <p:sp>
        <p:nvSpPr>
          <p:cNvPr id="138" name="Text 132"/>
          <p:cNvSpPr/>
          <p:nvPr/>
        </p:nvSpPr>
        <p:spPr>
          <a:xfrm>
            <a:off x="431959" y="47281862"/>
            <a:ext cx="2194560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📡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API интеграция</a:t>
            </a:r>
            <a:endParaRPr lang="en-US" sz="1700" dirty="0"/>
          </a:p>
        </p:txBody>
      </p:sp>
      <p:sp>
        <p:nvSpPr>
          <p:cNvPr id="139" name="Text 133"/>
          <p:cNvSpPr/>
          <p:nvPr/>
        </p:nvSpPr>
        <p:spPr>
          <a:xfrm>
            <a:off x="431959" y="47748825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Базовый URL</a:t>
            </a:r>
            <a:endParaRPr lang="en-US" sz="1250" dirty="0"/>
          </a:p>
        </p:txBody>
      </p:sp>
      <p:sp>
        <p:nvSpPr>
          <p:cNvPr id="140" name="Shape 134"/>
          <p:cNvSpPr/>
          <p:nvPr/>
        </p:nvSpPr>
        <p:spPr>
          <a:xfrm>
            <a:off x="431959" y="48139588"/>
            <a:ext cx="13766483" cy="382548"/>
          </a:xfrm>
          <a:prstGeom prst="roundRect">
            <a:avLst>
              <a:gd name="adj" fmla="val 48403"/>
            </a:avLst>
          </a:prstGeom>
          <a:solidFill>
            <a:srgbClr val="171528"/>
          </a:solidFill>
          <a:ln/>
        </p:spPr>
      </p:sp>
      <p:sp>
        <p:nvSpPr>
          <p:cNvPr id="141" name="Shape 135"/>
          <p:cNvSpPr/>
          <p:nvPr/>
        </p:nvSpPr>
        <p:spPr>
          <a:xfrm>
            <a:off x="425887" y="48139588"/>
            <a:ext cx="13778627" cy="382548"/>
          </a:xfrm>
          <a:prstGeom prst="roundRect">
            <a:avLst>
              <a:gd name="adj" fmla="val 4840"/>
            </a:avLst>
          </a:prstGeom>
          <a:solidFill>
            <a:srgbClr val="171528"/>
          </a:solidFill>
          <a:ln/>
        </p:spPr>
      </p:sp>
      <p:sp>
        <p:nvSpPr>
          <p:cNvPr id="142" name="Text 136"/>
          <p:cNvSpPr/>
          <p:nvPr/>
        </p:nvSpPr>
        <p:spPr>
          <a:xfrm>
            <a:off x="549235" y="48232100"/>
            <a:ext cx="135319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API_BASE_URL = import.meta.env.VITE_API_BASE_URL;</a:t>
            </a:r>
            <a:endParaRPr lang="en-US" sz="950" dirty="0"/>
          </a:p>
        </p:txBody>
      </p:sp>
      <p:sp>
        <p:nvSpPr>
          <p:cNvPr id="143" name="Text 137"/>
          <p:cNvSpPr/>
          <p:nvPr/>
        </p:nvSpPr>
        <p:spPr>
          <a:xfrm>
            <a:off x="431959" y="48707278"/>
            <a:ext cx="1873925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Основные эндпоинты</a:t>
            </a:r>
            <a:endParaRPr lang="en-US" sz="1250" dirty="0"/>
          </a:p>
        </p:txBody>
      </p:sp>
      <p:sp>
        <p:nvSpPr>
          <p:cNvPr id="144" name="Text 138"/>
          <p:cNvSpPr/>
          <p:nvPr/>
        </p:nvSpPr>
        <p:spPr>
          <a:xfrm>
            <a:off x="431959" y="49098041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/api/auth - Аутентификация</a:t>
            </a:r>
            <a:endParaRPr lang="en-US" sz="950" dirty="0"/>
          </a:p>
        </p:txBody>
      </p:sp>
      <p:sp>
        <p:nvSpPr>
          <p:cNvPr id="145" name="Text 139"/>
          <p:cNvSpPr/>
          <p:nvPr/>
        </p:nvSpPr>
        <p:spPr>
          <a:xfrm>
            <a:off x="431959" y="4933866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/api/objects - Управление объектами</a:t>
            </a:r>
            <a:endParaRPr lang="en-US" sz="950" dirty="0"/>
          </a:p>
        </p:txBody>
      </p:sp>
      <p:sp>
        <p:nvSpPr>
          <p:cNvPr id="146" name="Text 140"/>
          <p:cNvSpPr/>
          <p:nvPr/>
        </p:nvSpPr>
        <p:spPr>
          <a:xfrm>
            <a:off x="431959" y="49579292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/api/chats - Чаты и сообщения</a:t>
            </a:r>
            <a:endParaRPr lang="en-US" sz="950" dirty="0"/>
          </a:p>
        </p:txBody>
      </p:sp>
      <p:sp>
        <p:nvSpPr>
          <p:cNvPr id="147" name="Text 141"/>
          <p:cNvSpPr/>
          <p:nvPr/>
        </p:nvSpPr>
        <p:spPr>
          <a:xfrm>
            <a:off x="431959" y="4981991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/api/checklists - Чек-листы</a:t>
            </a:r>
            <a:endParaRPr lang="en-US" sz="950" dirty="0"/>
          </a:p>
        </p:txBody>
      </p:sp>
      <p:sp>
        <p:nvSpPr>
          <p:cNvPr id="148" name="Text 142"/>
          <p:cNvSpPr/>
          <p:nvPr/>
        </p:nvSpPr>
        <p:spPr>
          <a:xfrm>
            <a:off x="431959" y="50060542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/api/contractors - Подрядчики</a:t>
            </a:r>
            <a:endParaRPr lang="en-US" sz="950" dirty="0"/>
          </a:p>
        </p:txBody>
      </p:sp>
      <p:sp>
        <p:nvSpPr>
          <p:cNvPr id="149" name="Text 143"/>
          <p:cNvSpPr/>
          <p:nvPr/>
        </p:nvSpPr>
        <p:spPr>
          <a:xfrm>
            <a:off x="431959" y="50443209"/>
            <a:ext cx="1647349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Обработка ошибок</a:t>
            </a:r>
            <a:endParaRPr lang="en-US" sz="1250" dirty="0"/>
          </a:p>
        </p:txBody>
      </p:sp>
      <p:sp>
        <p:nvSpPr>
          <p:cNvPr id="150" name="Shape 144"/>
          <p:cNvSpPr/>
          <p:nvPr/>
        </p:nvSpPr>
        <p:spPr>
          <a:xfrm>
            <a:off x="431959" y="50833973"/>
            <a:ext cx="13766483" cy="1765221"/>
          </a:xfrm>
          <a:prstGeom prst="roundRect">
            <a:avLst>
              <a:gd name="adj" fmla="val 10490"/>
            </a:avLst>
          </a:prstGeom>
          <a:solidFill>
            <a:srgbClr val="171528"/>
          </a:solidFill>
          <a:ln/>
        </p:spPr>
      </p:sp>
      <p:sp>
        <p:nvSpPr>
          <p:cNvPr id="151" name="Shape 145"/>
          <p:cNvSpPr/>
          <p:nvPr/>
        </p:nvSpPr>
        <p:spPr>
          <a:xfrm>
            <a:off x="425887" y="50833973"/>
            <a:ext cx="13778627" cy="1765221"/>
          </a:xfrm>
          <a:prstGeom prst="roundRect">
            <a:avLst>
              <a:gd name="adj" fmla="val 1049"/>
            </a:avLst>
          </a:prstGeom>
          <a:solidFill>
            <a:srgbClr val="171528"/>
          </a:solidFill>
          <a:ln/>
        </p:spPr>
      </p:sp>
      <p:sp>
        <p:nvSpPr>
          <p:cNvPr id="152" name="Text 146"/>
          <p:cNvSpPr/>
          <p:nvPr/>
        </p:nvSpPr>
        <p:spPr>
          <a:xfrm>
            <a:off x="549235" y="50926484"/>
            <a:ext cx="13531929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Автоматическая обработка ошибок APIconst { data, error, isLoading } = useQuery({  queryKey: ['objects'],  queryFn: fetchObjects,  retry: 3,  retryDelay: 1000,});</a:t>
            </a:r>
            <a:endParaRPr lang="en-US" sz="950" dirty="0"/>
          </a:p>
        </p:txBody>
      </p:sp>
      <p:sp>
        <p:nvSpPr>
          <p:cNvPr id="153" name="Text 147"/>
          <p:cNvSpPr/>
          <p:nvPr/>
        </p:nvSpPr>
        <p:spPr>
          <a:xfrm>
            <a:off x="431959" y="52784335"/>
            <a:ext cx="2194560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🧪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Тестирование</a:t>
            </a:r>
            <a:endParaRPr lang="en-US" sz="1700" dirty="0"/>
          </a:p>
        </p:txBody>
      </p:sp>
      <p:sp>
        <p:nvSpPr>
          <p:cNvPr id="154" name="Text 148"/>
          <p:cNvSpPr/>
          <p:nvPr/>
        </p:nvSpPr>
        <p:spPr>
          <a:xfrm>
            <a:off x="431959" y="53251298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Запуск тестов</a:t>
            </a:r>
            <a:endParaRPr lang="en-US" sz="1250" dirty="0"/>
          </a:p>
        </p:txBody>
      </p:sp>
      <p:sp>
        <p:nvSpPr>
          <p:cNvPr id="155" name="Shape 149"/>
          <p:cNvSpPr/>
          <p:nvPr/>
        </p:nvSpPr>
        <p:spPr>
          <a:xfrm>
            <a:off x="431959" y="53642062"/>
            <a:ext cx="13766483" cy="382548"/>
          </a:xfrm>
          <a:prstGeom prst="roundRect">
            <a:avLst>
              <a:gd name="adj" fmla="val 48403"/>
            </a:avLst>
          </a:prstGeom>
          <a:solidFill>
            <a:srgbClr val="171528"/>
          </a:solidFill>
          <a:ln/>
        </p:spPr>
      </p:sp>
      <p:sp>
        <p:nvSpPr>
          <p:cNvPr id="156" name="Shape 150"/>
          <p:cNvSpPr/>
          <p:nvPr/>
        </p:nvSpPr>
        <p:spPr>
          <a:xfrm>
            <a:off x="425887" y="53642062"/>
            <a:ext cx="13778627" cy="382548"/>
          </a:xfrm>
          <a:prstGeom prst="roundRect">
            <a:avLst>
              <a:gd name="adj" fmla="val 4840"/>
            </a:avLst>
          </a:prstGeom>
          <a:solidFill>
            <a:srgbClr val="171528"/>
          </a:solidFill>
          <a:ln/>
        </p:spPr>
      </p:sp>
      <p:sp>
        <p:nvSpPr>
          <p:cNvPr id="157" name="Text 151"/>
          <p:cNvSpPr/>
          <p:nvPr/>
        </p:nvSpPr>
        <p:spPr>
          <a:xfrm>
            <a:off x="549235" y="53734573"/>
            <a:ext cx="135319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run test</a:t>
            </a:r>
            <a:endParaRPr lang="en-US" sz="950" dirty="0"/>
          </a:p>
        </p:txBody>
      </p:sp>
      <p:sp>
        <p:nvSpPr>
          <p:cNvPr id="158" name="Text 152"/>
          <p:cNvSpPr/>
          <p:nvPr/>
        </p:nvSpPr>
        <p:spPr>
          <a:xfrm>
            <a:off x="431959" y="54209752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Покрытие кода</a:t>
            </a:r>
            <a:endParaRPr lang="en-US" sz="1250" dirty="0"/>
          </a:p>
        </p:txBody>
      </p:sp>
      <p:sp>
        <p:nvSpPr>
          <p:cNvPr id="159" name="Shape 153"/>
          <p:cNvSpPr/>
          <p:nvPr/>
        </p:nvSpPr>
        <p:spPr>
          <a:xfrm>
            <a:off x="431959" y="54600515"/>
            <a:ext cx="13766483" cy="382548"/>
          </a:xfrm>
          <a:prstGeom prst="roundRect">
            <a:avLst>
              <a:gd name="adj" fmla="val 48403"/>
            </a:avLst>
          </a:prstGeom>
          <a:solidFill>
            <a:srgbClr val="171528"/>
          </a:solidFill>
          <a:ln/>
        </p:spPr>
      </p:sp>
      <p:sp>
        <p:nvSpPr>
          <p:cNvPr id="160" name="Shape 154"/>
          <p:cNvSpPr/>
          <p:nvPr/>
        </p:nvSpPr>
        <p:spPr>
          <a:xfrm>
            <a:off x="425887" y="54600515"/>
            <a:ext cx="13778627" cy="382548"/>
          </a:xfrm>
          <a:prstGeom prst="roundRect">
            <a:avLst>
              <a:gd name="adj" fmla="val 4840"/>
            </a:avLst>
          </a:prstGeom>
          <a:solidFill>
            <a:srgbClr val="171528"/>
          </a:solidFill>
          <a:ln/>
        </p:spPr>
      </p:sp>
      <p:sp>
        <p:nvSpPr>
          <p:cNvPr id="161" name="Text 155"/>
          <p:cNvSpPr/>
          <p:nvPr/>
        </p:nvSpPr>
        <p:spPr>
          <a:xfrm>
            <a:off x="549235" y="54693026"/>
            <a:ext cx="135319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run test -- --coverage</a:t>
            </a:r>
            <a:endParaRPr lang="en-US" sz="950" dirty="0"/>
          </a:p>
        </p:txBody>
      </p:sp>
      <p:sp>
        <p:nvSpPr>
          <p:cNvPr id="162" name="Text 156"/>
          <p:cNvSpPr/>
          <p:nvPr/>
        </p:nvSpPr>
        <p:spPr>
          <a:xfrm>
            <a:off x="431959" y="55168205"/>
            <a:ext cx="2783562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📦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Производительность</a:t>
            </a:r>
            <a:endParaRPr lang="en-US" sz="1700" dirty="0"/>
          </a:p>
        </p:txBody>
      </p:sp>
      <p:sp>
        <p:nvSpPr>
          <p:cNvPr id="163" name="Text 157"/>
          <p:cNvSpPr/>
          <p:nvPr/>
        </p:nvSpPr>
        <p:spPr>
          <a:xfrm>
            <a:off x="431959" y="55635168"/>
            <a:ext cx="1887498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Оптимизации сборки</a:t>
            </a:r>
            <a:endParaRPr lang="en-US" sz="1250" dirty="0"/>
          </a:p>
        </p:txBody>
      </p:sp>
      <p:sp>
        <p:nvSpPr>
          <p:cNvPr id="164" name="Text 158"/>
          <p:cNvSpPr/>
          <p:nvPr/>
        </p:nvSpPr>
        <p:spPr>
          <a:xfrm>
            <a:off x="431959" y="56025931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Code Splitting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разделение кода по маршрутам</a:t>
            </a:r>
            <a:endParaRPr lang="en-US" sz="950" dirty="0"/>
          </a:p>
        </p:txBody>
      </p:sp>
      <p:sp>
        <p:nvSpPr>
          <p:cNvPr id="165" name="Text 159"/>
          <p:cNvSpPr/>
          <p:nvPr/>
        </p:nvSpPr>
        <p:spPr>
          <a:xfrm>
            <a:off x="431959" y="56266556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Tree Shaking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удаление неиспользуемого кода</a:t>
            </a:r>
            <a:endParaRPr lang="en-US" sz="950" dirty="0"/>
          </a:p>
        </p:txBody>
      </p:sp>
      <p:sp>
        <p:nvSpPr>
          <p:cNvPr id="166" name="Text 160"/>
          <p:cNvSpPr/>
          <p:nvPr/>
        </p:nvSpPr>
        <p:spPr>
          <a:xfrm>
            <a:off x="431959" y="56507182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Lazy Loading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ленивая загрузка компонентов</a:t>
            </a:r>
            <a:endParaRPr lang="en-US" sz="950" dirty="0"/>
          </a:p>
        </p:txBody>
      </p:sp>
      <p:sp>
        <p:nvSpPr>
          <p:cNvPr id="167" name="Text 161"/>
          <p:cNvSpPr/>
          <p:nvPr/>
        </p:nvSpPr>
        <p:spPr>
          <a:xfrm>
            <a:off x="431959" y="5674780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Image Optimization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оптимизация изображений</a:t>
            </a:r>
            <a:endParaRPr lang="en-US" sz="950" dirty="0"/>
          </a:p>
        </p:txBody>
      </p:sp>
      <p:sp>
        <p:nvSpPr>
          <p:cNvPr id="168" name="Text 162"/>
          <p:cNvSpPr/>
          <p:nvPr/>
        </p:nvSpPr>
        <p:spPr>
          <a:xfrm>
            <a:off x="431959" y="57130474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Мониторинг</a:t>
            </a:r>
            <a:endParaRPr lang="en-US" sz="1250" dirty="0"/>
          </a:p>
        </p:txBody>
      </p:sp>
      <p:sp>
        <p:nvSpPr>
          <p:cNvPr id="169" name="Text 163"/>
          <p:cNvSpPr/>
          <p:nvPr/>
        </p:nvSpPr>
        <p:spPr>
          <a:xfrm>
            <a:off x="431959" y="5752123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Web Vitals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метрики производительности</a:t>
            </a:r>
            <a:endParaRPr lang="en-US" sz="950" dirty="0"/>
          </a:p>
        </p:txBody>
      </p:sp>
      <p:sp>
        <p:nvSpPr>
          <p:cNvPr id="170" name="Text 164"/>
          <p:cNvSpPr/>
          <p:nvPr/>
        </p:nvSpPr>
        <p:spPr>
          <a:xfrm>
            <a:off x="431959" y="57761862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Bundle Analyzer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анализ размера бандла</a:t>
            </a:r>
            <a:endParaRPr lang="en-US" sz="950" dirty="0"/>
          </a:p>
        </p:txBody>
      </p:sp>
      <p:sp>
        <p:nvSpPr>
          <p:cNvPr id="171" name="Text 165"/>
          <p:cNvSpPr/>
          <p:nvPr/>
        </p:nvSpPr>
        <p:spPr>
          <a:xfrm>
            <a:off x="431959" y="58002488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Lighthouse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аудит производительности</a:t>
            </a:r>
            <a:endParaRPr lang="en-US" sz="950" dirty="0"/>
          </a:p>
        </p:txBody>
      </p:sp>
      <p:sp>
        <p:nvSpPr>
          <p:cNvPr id="172" name="Text 166"/>
          <p:cNvSpPr/>
          <p:nvPr/>
        </p:nvSpPr>
        <p:spPr>
          <a:xfrm>
            <a:off x="431959" y="58385154"/>
            <a:ext cx="2194560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🚀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Деплой</a:t>
            </a:r>
            <a:endParaRPr lang="en-US" sz="1700" dirty="0"/>
          </a:p>
        </p:txBody>
      </p:sp>
      <p:sp>
        <p:nvSpPr>
          <p:cNvPr id="173" name="Text 167"/>
          <p:cNvSpPr/>
          <p:nvPr/>
        </p:nvSpPr>
        <p:spPr>
          <a:xfrm>
            <a:off x="431959" y="58852118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Продакшен сборка</a:t>
            </a:r>
            <a:endParaRPr lang="en-US" sz="1250" dirty="0"/>
          </a:p>
        </p:txBody>
      </p:sp>
      <p:sp>
        <p:nvSpPr>
          <p:cNvPr id="174" name="Shape 168"/>
          <p:cNvSpPr/>
          <p:nvPr/>
        </p:nvSpPr>
        <p:spPr>
          <a:xfrm>
            <a:off x="431959" y="59242881"/>
            <a:ext cx="13766483" cy="382548"/>
          </a:xfrm>
          <a:prstGeom prst="roundRect">
            <a:avLst>
              <a:gd name="adj" fmla="val 48403"/>
            </a:avLst>
          </a:prstGeom>
          <a:solidFill>
            <a:srgbClr val="171528"/>
          </a:solidFill>
          <a:ln/>
        </p:spPr>
      </p:sp>
      <p:sp>
        <p:nvSpPr>
          <p:cNvPr id="175" name="Shape 169"/>
          <p:cNvSpPr/>
          <p:nvPr/>
        </p:nvSpPr>
        <p:spPr>
          <a:xfrm>
            <a:off x="425887" y="59242881"/>
            <a:ext cx="13778627" cy="382548"/>
          </a:xfrm>
          <a:prstGeom prst="roundRect">
            <a:avLst>
              <a:gd name="adj" fmla="val 4840"/>
            </a:avLst>
          </a:prstGeom>
          <a:solidFill>
            <a:srgbClr val="171528"/>
          </a:solidFill>
          <a:ln/>
        </p:spPr>
      </p:sp>
      <p:sp>
        <p:nvSpPr>
          <p:cNvPr id="176" name="Text 170"/>
          <p:cNvSpPr/>
          <p:nvPr/>
        </p:nvSpPr>
        <p:spPr>
          <a:xfrm>
            <a:off x="549235" y="59335392"/>
            <a:ext cx="13531929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run build</a:t>
            </a:r>
            <a:endParaRPr lang="en-US" sz="950" dirty="0"/>
          </a:p>
        </p:txBody>
      </p:sp>
      <p:sp>
        <p:nvSpPr>
          <p:cNvPr id="177" name="Text 171"/>
          <p:cNvSpPr/>
          <p:nvPr/>
        </p:nvSpPr>
        <p:spPr>
          <a:xfrm>
            <a:off x="431959" y="59810571"/>
            <a:ext cx="3565327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Переменные окружения для продакшена</a:t>
            </a:r>
            <a:endParaRPr lang="en-US" sz="1250" dirty="0"/>
          </a:p>
        </p:txBody>
      </p:sp>
      <p:sp>
        <p:nvSpPr>
          <p:cNvPr id="178" name="Shape 172"/>
          <p:cNvSpPr/>
          <p:nvPr/>
        </p:nvSpPr>
        <p:spPr>
          <a:xfrm>
            <a:off x="431959" y="60201334"/>
            <a:ext cx="13766483" cy="777597"/>
          </a:xfrm>
          <a:prstGeom prst="roundRect">
            <a:avLst>
              <a:gd name="adj" fmla="val 23813"/>
            </a:avLst>
          </a:prstGeom>
          <a:solidFill>
            <a:srgbClr val="171528"/>
          </a:solidFill>
          <a:ln/>
        </p:spPr>
      </p:sp>
      <p:sp>
        <p:nvSpPr>
          <p:cNvPr id="179" name="Shape 173"/>
          <p:cNvSpPr/>
          <p:nvPr/>
        </p:nvSpPr>
        <p:spPr>
          <a:xfrm>
            <a:off x="425887" y="60201334"/>
            <a:ext cx="13778627" cy="777597"/>
          </a:xfrm>
          <a:prstGeom prst="roundRect">
            <a:avLst>
              <a:gd name="adj" fmla="val 2381"/>
            </a:avLst>
          </a:prstGeom>
          <a:solidFill>
            <a:srgbClr val="171528"/>
          </a:solidFill>
          <a:ln/>
        </p:spPr>
      </p:sp>
      <p:sp>
        <p:nvSpPr>
          <p:cNvPr id="180" name="Text 174"/>
          <p:cNvSpPr/>
          <p:nvPr/>
        </p:nvSpPr>
        <p:spPr>
          <a:xfrm>
            <a:off x="549235" y="60293845"/>
            <a:ext cx="13531929" cy="59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VITE_API_BASE_URL=https://api.yourdomain.com/apiVITE_NODE_ENV=production</a:t>
            </a:r>
            <a:endParaRPr lang="en-US" sz="950" dirty="0"/>
          </a:p>
        </p:txBody>
      </p:sp>
      <p:sp>
        <p:nvSpPr>
          <p:cNvPr id="181" name="Text 175"/>
          <p:cNvSpPr/>
          <p:nvPr/>
        </p:nvSpPr>
        <p:spPr>
          <a:xfrm>
            <a:off x="431959" y="61164073"/>
            <a:ext cx="175510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Nginx конфигурация</a:t>
            </a:r>
            <a:endParaRPr lang="en-US" sz="1250" dirty="0"/>
          </a:p>
        </p:txBody>
      </p:sp>
      <p:sp>
        <p:nvSpPr>
          <p:cNvPr id="182" name="Shape 176"/>
          <p:cNvSpPr/>
          <p:nvPr/>
        </p:nvSpPr>
        <p:spPr>
          <a:xfrm>
            <a:off x="431959" y="61554836"/>
            <a:ext cx="13766483" cy="3345418"/>
          </a:xfrm>
          <a:prstGeom prst="roundRect">
            <a:avLst>
              <a:gd name="adj" fmla="val 5535"/>
            </a:avLst>
          </a:prstGeom>
          <a:solidFill>
            <a:srgbClr val="171528"/>
          </a:solidFill>
          <a:ln/>
        </p:spPr>
      </p:sp>
      <p:sp>
        <p:nvSpPr>
          <p:cNvPr id="183" name="Shape 177"/>
          <p:cNvSpPr/>
          <p:nvPr/>
        </p:nvSpPr>
        <p:spPr>
          <a:xfrm>
            <a:off x="425887" y="61554836"/>
            <a:ext cx="13778627" cy="3345418"/>
          </a:xfrm>
          <a:prstGeom prst="roundRect">
            <a:avLst>
              <a:gd name="adj" fmla="val 553"/>
            </a:avLst>
          </a:prstGeom>
          <a:solidFill>
            <a:srgbClr val="171528"/>
          </a:solidFill>
          <a:ln/>
        </p:spPr>
      </p:sp>
      <p:sp>
        <p:nvSpPr>
          <p:cNvPr id="184" name="Text 178"/>
          <p:cNvSpPr/>
          <p:nvPr/>
        </p:nvSpPr>
        <p:spPr>
          <a:xfrm>
            <a:off x="549235" y="61647348"/>
            <a:ext cx="13531929" cy="3160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server {  listen 80;  server_name yourdomain.com;  location / {    root /usr/share/nginx/html;    try_files $uri $uri/ /index.html;  }  # Кэширование статических ресурсов  location ~* \.(js|css|png|jpg|jpeg|gif|ico|svg)$ {    expires 1y;    add_header Cache-Control "public, immutable";  }}</a:t>
            </a:r>
            <a:endParaRPr lang="en-US" sz="950" dirty="0"/>
          </a:p>
        </p:txBody>
      </p:sp>
      <p:sp>
        <p:nvSpPr>
          <p:cNvPr id="185" name="Text 179"/>
          <p:cNvSpPr/>
          <p:nvPr/>
        </p:nvSpPr>
        <p:spPr>
          <a:xfrm>
            <a:off x="431959" y="65085397"/>
            <a:ext cx="2194560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🤝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Разработка</a:t>
            </a:r>
            <a:endParaRPr lang="en-US" sz="1700" dirty="0"/>
          </a:p>
        </p:txBody>
      </p:sp>
      <p:sp>
        <p:nvSpPr>
          <p:cNvPr id="186" name="Text 180"/>
          <p:cNvSpPr/>
          <p:nvPr/>
        </p:nvSpPr>
        <p:spPr>
          <a:xfrm>
            <a:off x="431959" y="65552360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Git workflow</a:t>
            </a:r>
            <a:endParaRPr lang="en-US" sz="1250" dirty="0"/>
          </a:p>
        </p:txBody>
      </p:sp>
      <p:sp>
        <p:nvSpPr>
          <p:cNvPr id="187" name="Text 181"/>
          <p:cNvSpPr/>
          <p:nvPr/>
        </p:nvSpPr>
        <p:spPr>
          <a:xfrm>
            <a:off x="431959" y="65943123"/>
            <a:ext cx="13766483" cy="205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Font typeface="+mj-lt"/>
              <a:buAutoNum type="arabicPeriod" startAt="1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Создайте feature ветку: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checkout -b feature/new-feature</a:t>
            </a:r>
            <a:endParaRPr lang="en-US" sz="950" dirty="0"/>
          </a:p>
        </p:txBody>
      </p:sp>
      <p:sp>
        <p:nvSpPr>
          <p:cNvPr id="188" name="Text 182"/>
          <p:cNvSpPr/>
          <p:nvPr/>
        </p:nvSpPr>
        <p:spPr>
          <a:xfrm>
            <a:off x="431959" y="66191368"/>
            <a:ext cx="13766483" cy="205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Font typeface="+mj-lt"/>
              <a:buAutoNum type="arabicPeriod" startAt="2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Внесите изменения и закоммитьте: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commit -m "Add new feature"</a:t>
            </a:r>
            <a:endParaRPr lang="en-US" sz="950" dirty="0"/>
          </a:p>
        </p:txBody>
      </p:sp>
      <p:sp>
        <p:nvSpPr>
          <p:cNvPr id="189" name="Text 183"/>
          <p:cNvSpPr/>
          <p:nvPr/>
        </p:nvSpPr>
        <p:spPr>
          <a:xfrm>
            <a:off x="431959" y="66439613"/>
            <a:ext cx="13766483" cy="205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Font typeface="+mj-lt"/>
              <a:buAutoNum type="arabicPeriod" startAt="3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Отправьте ветку: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push origin feature/new-feature</a:t>
            </a:r>
            <a:endParaRPr lang="en-US" sz="950" dirty="0"/>
          </a:p>
        </p:txBody>
      </p:sp>
      <p:sp>
        <p:nvSpPr>
          <p:cNvPr id="190" name="Text 184"/>
          <p:cNvSpPr/>
          <p:nvPr/>
        </p:nvSpPr>
        <p:spPr>
          <a:xfrm>
            <a:off x="431959" y="66687859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Font typeface="+mj-lt"/>
              <a:buAutoNum type="arabicPeriod" startAt="4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Создайте Pull Request</a:t>
            </a:r>
            <a:endParaRPr lang="en-US" sz="950" dirty="0"/>
          </a:p>
        </p:txBody>
      </p:sp>
      <p:sp>
        <p:nvSpPr>
          <p:cNvPr id="191" name="Text 185"/>
          <p:cNvSpPr/>
          <p:nvPr/>
        </p:nvSpPr>
        <p:spPr>
          <a:xfrm>
            <a:off x="431959" y="67070526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Code Style</a:t>
            </a:r>
            <a:endParaRPr lang="en-US" sz="1250" dirty="0"/>
          </a:p>
        </p:txBody>
      </p:sp>
      <p:sp>
        <p:nvSpPr>
          <p:cNvPr id="192" name="Text 186"/>
          <p:cNvSpPr/>
          <p:nvPr/>
        </p:nvSpPr>
        <p:spPr>
          <a:xfrm>
            <a:off x="431959" y="67461289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ESLint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для проверки кода</a:t>
            </a:r>
            <a:endParaRPr lang="en-US" sz="950" dirty="0"/>
          </a:p>
        </p:txBody>
      </p:sp>
      <p:sp>
        <p:nvSpPr>
          <p:cNvPr id="193" name="Text 187"/>
          <p:cNvSpPr/>
          <p:nvPr/>
        </p:nvSpPr>
        <p:spPr>
          <a:xfrm>
            <a:off x="431959" y="67701914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Prettier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для форматирования</a:t>
            </a:r>
            <a:endParaRPr lang="en-US" sz="950" dirty="0"/>
          </a:p>
        </p:txBody>
      </p:sp>
      <p:sp>
        <p:nvSpPr>
          <p:cNvPr id="194" name="Text 188"/>
          <p:cNvSpPr/>
          <p:nvPr/>
        </p:nvSpPr>
        <p:spPr>
          <a:xfrm>
            <a:off x="431959" y="67942539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TypeScript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строгая типизация</a:t>
            </a:r>
            <a:endParaRPr lang="en-US" sz="950" dirty="0"/>
          </a:p>
        </p:txBody>
      </p:sp>
      <p:sp>
        <p:nvSpPr>
          <p:cNvPr id="195" name="Text 189"/>
          <p:cNvSpPr/>
          <p:nvPr/>
        </p:nvSpPr>
        <p:spPr>
          <a:xfrm>
            <a:off x="431959" y="68183165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Conventional Commits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для коммитов</a:t>
            </a:r>
            <a:endParaRPr lang="en-US" sz="950" dirty="0"/>
          </a:p>
        </p:txBody>
      </p:sp>
      <p:sp>
        <p:nvSpPr>
          <p:cNvPr id="196" name="Text 190"/>
          <p:cNvSpPr/>
          <p:nvPr/>
        </p:nvSpPr>
        <p:spPr>
          <a:xfrm>
            <a:off x="431959" y="68565832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Коммиты</a:t>
            </a:r>
            <a:endParaRPr lang="en-US" sz="1250" dirty="0"/>
          </a:p>
        </p:txBody>
      </p:sp>
      <p:sp>
        <p:nvSpPr>
          <p:cNvPr id="197" name="Shape 191"/>
          <p:cNvSpPr/>
          <p:nvPr/>
        </p:nvSpPr>
        <p:spPr>
          <a:xfrm>
            <a:off x="431959" y="68956595"/>
            <a:ext cx="13766483" cy="1962745"/>
          </a:xfrm>
          <a:prstGeom prst="roundRect">
            <a:avLst>
              <a:gd name="adj" fmla="val 9434"/>
            </a:avLst>
          </a:prstGeom>
          <a:solidFill>
            <a:srgbClr val="171528"/>
          </a:solidFill>
          <a:ln/>
        </p:spPr>
      </p:sp>
      <p:sp>
        <p:nvSpPr>
          <p:cNvPr id="198" name="Shape 192"/>
          <p:cNvSpPr/>
          <p:nvPr/>
        </p:nvSpPr>
        <p:spPr>
          <a:xfrm>
            <a:off x="425887" y="68956595"/>
            <a:ext cx="13778627" cy="1962745"/>
          </a:xfrm>
          <a:prstGeom prst="roundRect">
            <a:avLst>
              <a:gd name="adj" fmla="val 943"/>
            </a:avLst>
          </a:prstGeom>
          <a:solidFill>
            <a:srgbClr val="171528"/>
          </a:solidFill>
          <a:ln/>
        </p:spPr>
      </p:sp>
      <p:sp>
        <p:nvSpPr>
          <p:cNvPr id="199" name="Text 193"/>
          <p:cNvSpPr/>
          <p:nvPr/>
        </p:nvSpPr>
        <p:spPr>
          <a:xfrm>
            <a:off x="549235" y="69049106"/>
            <a:ext cx="13531929" cy="1777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Типы коммитовfeat: новая функциональностьfix: исправление багаdocs: документацияstyle: форматированиеrefactor: рефакторингtest: тестыchore: служебные изменения</a:t>
            </a:r>
            <a:endParaRPr lang="en-US" sz="950" dirty="0"/>
          </a:p>
        </p:txBody>
      </p:sp>
      <p:sp>
        <p:nvSpPr>
          <p:cNvPr id="200" name="Text 194"/>
          <p:cNvSpPr/>
          <p:nvPr/>
        </p:nvSpPr>
        <p:spPr>
          <a:xfrm>
            <a:off x="431959" y="71104482"/>
            <a:ext cx="3308271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📚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Дополнительные ресурсы</a:t>
            </a:r>
            <a:endParaRPr lang="en-US" sz="1700" dirty="0"/>
          </a:p>
        </p:txBody>
      </p:sp>
      <p:sp>
        <p:nvSpPr>
          <p:cNvPr id="201" name="Text 195"/>
          <p:cNvSpPr/>
          <p:nvPr/>
        </p:nvSpPr>
        <p:spPr>
          <a:xfrm>
            <a:off x="431959" y="71571445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6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React Documentation</a:t>
            </a:r>
            <a:endParaRPr lang="en-US" sz="950" dirty="0"/>
          </a:p>
        </p:txBody>
      </p:sp>
      <p:sp>
        <p:nvSpPr>
          <p:cNvPr id="202" name="Text 196"/>
          <p:cNvSpPr/>
          <p:nvPr/>
        </p:nvSpPr>
        <p:spPr>
          <a:xfrm>
            <a:off x="431959" y="71812071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7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TypeScript Handbook</a:t>
            </a:r>
            <a:endParaRPr lang="en-US" sz="950" dirty="0"/>
          </a:p>
        </p:txBody>
      </p:sp>
      <p:sp>
        <p:nvSpPr>
          <p:cNvPr id="203" name="Text 197"/>
          <p:cNvSpPr/>
          <p:nvPr/>
        </p:nvSpPr>
        <p:spPr>
          <a:xfrm>
            <a:off x="431959" y="72052696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8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Ant Design Components</a:t>
            </a:r>
            <a:endParaRPr lang="en-US" sz="950" dirty="0"/>
          </a:p>
        </p:txBody>
      </p:sp>
      <p:sp>
        <p:nvSpPr>
          <p:cNvPr id="204" name="Text 198"/>
          <p:cNvSpPr/>
          <p:nvPr/>
        </p:nvSpPr>
        <p:spPr>
          <a:xfrm>
            <a:off x="431959" y="72293321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9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Vite Guide</a:t>
            </a:r>
            <a:endParaRPr lang="en-US" sz="950" dirty="0"/>
          </a:p>
        </p:txBody>
      </p:sp>
      <p:sp>
        <p:nvSpPr>
          <p:cNvPr id="205" name="Text 199"/>
          <p:cNvSpPr/>
          <p:nvPr/>
        </p:nvSpPr>
        <p:spPr>
          <a:xfrm>
            <a:off x="431959" y="7253394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10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Feature-Sliced Design</a:t>
            </a:r>
            <a:endParaRPr lang="en-US" sz="950" dirty="0"/>
          </a:p>
        </p:txBody>
      </p:sp>
      <p:sp>
        <p:nvSpPr>
          <p:cNvPr id="206" name="Text 200"/>
          <p:cNvSpPr/>
          <p:nvPr/>
        </p:nvSpPr>
        <p:spPr>
          <a:xfrm>
            <a:off x="431959" y="72916613"/>
            <a:ext cx="2810947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🐛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Известные проблемы</a:t>
            </a:r>
            <a:endParaRPr lang="en-US" sz="1700" dirty="0"/>
          </a:p>
        </p:txBody>
      </p:sp>
      <p:sp>
        <p:nvSpPr>
          <p:cNvPr id="207" name="Text 201"/>
          <p:cNvSpPr/>
          <p:nvPr/>
        </p:nvSpPr>
        <p:spPr>
          <a:xfrm>
            <a:off x="431959" y="7338357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Камера может не работать в некоторых браузерах без HTTPS</a:t>
            </a:r>
            <a:endParaRPr lang="en-US" sz="950" dirty="0"/>
          </a:p>
        </p:txBody>
      </p:sp>
      <p:sp>
        <p:nvSpPr>
          <p:cNvPr id="208" name="Text 202"/>
          <p:cNvSpPr/>
          <p:nvPr/>
        </p:nvSpPr>
        <p:spPr>
          <a:xfrm>
            <a:off x="431959" y="73624202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PWA функции требуют HTTPS в продакшене</a:t>
            </a:r>
            <a:endParaRPr lang="en-US" sz="950" dirty="0"/>
          </a:p>
        </p:txBody>
      </p:sp>
      <p:sp>
        <p:nvSpPr>
          <p:cNvPr id="209" name="Text 203"/>
          <p:cNvSpPr/>
          <p:nvPr/>
        </p:nvSpPr>
        <p:spPr>
          <a:xfrm>
            <a:off x="431959" y="7386482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Некоторые старые браузеры не поддерживают все функции</a:t>
            </a:r>
            <a:endParaRPr lang="en-US" sz="950" dirty="0"/>
          </a:p>
        </p:txBody>
      </p:sp>
      <p:sp>
        <p:nvSpPr>
          <p:cNvPr id="210" name="Text 204"/>
          <p:cNvSpPr/>
          <p:nvPr/>
        </p:nvSpPr>
        <p:spPr>
          <a:xfrm>
            <a:off x="431959" y="74247494"/>
            <a:ext cx="2194560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📄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Лицензия</a:t>
            </a:r>
            <a:endParaRPr lang="en-US" sz="1700" dirty="0"/>
          </a:p>
        </p:txBody>
      </p:sp>
      <p:sp>
        <p:nvSpPr>
          <p:cNvPr id="211" name="Text 205"/>
          <p:cNvSpPr/>
          <p:nvPr/>
        </p:nvSpPr>
        <p:spPr>
          <a:xfrm>
            <a:off x="431959" y="7471445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MIT License - см. файл LICENSE для деталей.</a:t>
            </a:r>
            <a:endParaRPr lang="en-US" sz="950" dirty="0"/>
          </a:p>
        </p:txBody>
      </p:sp>
      <p:sp>
        <p:nvSpPr>
          <p:cNvPr id="212" name="Text 206"/>
          <p:cNvSpPr/>
          <p:nvPr/>
        </p:nvSpPr>
        <p:spPr>
          <a:xfrm>
            <a:off x="431959" y="75097124"/>
            <a:ext cx="2194560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👥</a:t>
            </a:r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Команда</a:t>
            </a:r>
            <a:endParaRPr lang="en-US" sz="1700" dirty="0"/>
          </a:p>
        </p:txBody>
      </p:sp>
      <p:sp>
        <p:nvSpPr>
          <p:cNvPr id="213" name="Text 207"/>
          <p:cNvSpPr/>
          <p:nvPr/>
        </p:nvSpPr>
        <p:spPr>
          <a:xfrm>
            <a:off x="431959" y="75564087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Frontend Developer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разработка UI/UX</a:t>
            </a:r>
            <a:endParaRPr lang="en-US" sz="950" dirty="0"/>
          </a:p>
        </p:txBody>
      </p:sp>
      <p:sp>
        <p:nvSpPr>
          <p:cNvPr id="214" name="Text 208"/>
          <p:cNvSpPr/>
          <p:nvPr/>
        </p:nvSpPr>
        <p:spPr>
          <a:xfrm>
            <a:off x="431959" y="75804713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Backend Developer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API и серверная логика</a:t>
            </a:r>
            <a:endParaRPr lang="en-US" sz="950" dirty="0"/>
          </a:p>
        </p:txBody>
      </p:sp>
      <p:sp>
        <p:nvSpPr>
          <p:cNvPr id="215" name="Text 209"/>
          <p:cNvSpPr/>
          <p:nvPr/>
        </p:nvSpPr>
        <p:spPr>
          <a:xfrm>
            <a:off x="431959" y="76045338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DevOps Engineer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- инфраструктура и деплой</a:t>
            </a:r>
            <a:endParaRPr lang="en-US" sz="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20648533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59" y="339447"/>
            <a:ext cx="8280083" cy="4665821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59" y="5144095"/>
            <a:ext cx="8280083" cy="4657487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59" y="9940409"/>
            <a:ext cx="8280083" cy="4665821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959" y="14745057"/>
            <a:ext cx="8280083" cy="4653320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431959" y="19583519"/>
            <a:ext cx="317706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Спасибо за внимание!</a:t>
            </a:r>
            <a:endParaRPr lang="en-US" sz="2150" dirty="0"/>
          </a:p>
        </p:txBody>
      </p:sp>
      <p:sp>
        <p:nvSpPr>
          <p:cNvPr id="8" name="Text 1"/>
          <p:cNvSpPr/>
          <p:nvPr/>
        </p:nvSpPr>
        <p:spPr>
          <a:xfrm>
            <a:off x="431959" y="20111561"/>
            <a:ext cx="82800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Для получения помощи или сообщения об ошибках, создайте issue в репозитории проекта.</a:t>
            </a:r>
            <a:endParaRPr lang="en-US" sz="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2025-10-02T20:58:59Z</dcterms:created>
  <dcterms:modified xsi:type="dcterms:W3CDTF">2025-10-02T20:58:59Z</dcterms:modified>
</cp:coreProperties>
</file>